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185F87-A313-4C37-B58A-CD641EB9FAA6}">
  <a:tblStyle styleId="{84185F87-A313-4C37-B58A-CD641EB9FAA6}" styleName="Table_0"/>
  <a:tblStyle styleId="{FB1DB2DF-324C-4C27-B897-12F42C54D045}" styleName="Table_1">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5"/>
    <p:restoredTop sz="92857"/>
  </p:normalViewPr>
  <p:slideViewPr>
    <p:cSldViewPr snapToGrid="0" snapToObjects="1">
      <p:cViewPr>
        <p:scale>
          <a:sx n="125" d="100"/>
          <a:sy n="125" d="100"/>
        </p:scale>
        <p:origin x="1464" y="2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06426766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5299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sz="1200">
              <a:latin typeface="Times New Roman"/>
              <a:ea typeface="Times New Roman"/>
              <a:cs typeface="Times New Roman"/>
              <a:sym typeface="Times New Roman"/>
            </a:endParaRPr>
          </a:p>
        </p:txBody>
      </p:sp>
    </p:spTree>
    <p:extLst>
      <p:ext uri="{BB962C8B-B14F-4D97-AF65-F5344CB8AC3E}">
        <p14:creationId xmlns:p14="http://schemas.microsoft.com/office/powerpoint/2010/main" val="820930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082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6283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055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0977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3821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200" dirty="0">
                <a:latin typeface="Times New Roman"/>
                <a:ea typeface="Times New Roman"/>
                <a:cs typeface="Times New Roman"/>
                <a:sym typeface="Times New Roman"/>
              </a:rPr>
              <a:t>To stress the underlying similarity pattern of the layout, first of all, we decided to vary the sizes of packed objects according to their similarity levels with the center object. In other words, the more similar the object is with the center object, the bigger the object’s size. </a:t>
            </a:r>
          </a:p>
          <a:p>
            <a:pPr lvl="0">
              <a:spcBef>
                <a:spcPts val="0"/>
              </a:spcBef>
              <a:buNone/>
            </a:pPr>
            <a:endParaRPr sz="1200" dirty="0">
              <a:latin typeface="Times New Roman"/>
              <a:ea typeface="Times New Roman"/>
              <a:cs typeface="Times New Roman"/>
              <a:sym typeface="Times New Roman"/>
            </a:endParaRPr>
          </a:p>
          <a:p>
            <a:pPr lvl="0">
              <a:spcBef>
                <a:spcPts val="0"/>
              </a:spcBef>
              <a:buNone/>
            </a:pPr>
            <a:r>
              <a:rPr lang="en" sz="1200" dirty="0">
                <a:latin typeface="Times New Roman"/>
                <a:ea typeface="Times New Roman"/>
                <a:cs typeface="Times New Roman"/>
                <a:sym typeface="Times New Roman"/>
              </a:rPr>
              <a:t>Secondly, we combine the varying-color feature with the above size principle. The varying-color feature, similarly, means that the similar with the center, the color of the object will be more opaque, and vice versa.</a:t>
            </a:r>
          </a:p>
          <a:p>
            <a:pPr lvl="0">
              <a:spcBef>
                <a:spcPts val="0"/>
              </a:spcBef>
              <a:buNone/>
            </a:pPr>
            <a:endParaRPr sz="1200" dirty="0">
              <a:latin typeface="Times New Roman"/>
              <a:ea typeface="Times New Roman"/>
              <a:cs typeface="Times New Roman"/>
              <a:sym typeface="Times New Roman"/>
            </a:endParaRPr>
          </a:p>
          <a:p>
            <a:pPr lvl="0" rtl="0">
              <a:spcBef>
                <a:spcPts val="0"/>
              </a:spcBef>
              <a:buNone/>
            </a:pPr>
            <a:endParaRPr sz="12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375631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sz="1200" dirty="0">
                <a:latin typeface="Times New Roman"/>
                <a:ea typeface="Times New Roman"/>
                <a:cs typeface="Times New Roman"/>
                <a:sym typeface="Times New Roman"/>
              </a:rPr>
              <a:t>because most of movements occur in the middle third of the animation duration.</a:t>
            </a:r>
          </a:p>
          <a:p>
            <a:pPr lvl="0" rtl="0">
              <a:spcBef>
                <a:spcPts val="0"/>
              </a:spcBef>
              <a:buNone/>
            </a:pPr>
            <a:endParaRPr sz="1200" dirty="0">
              <a:latin typeface="Times New Roman"/>
              <a:ea typeface="Times New Roman"/>
              <a:cs typeface="Times New Roman"/>
              <a:sym typeface="Times New Roman"/>
            </a:endParaRPr>
          </a:p>
          <a:p>
            <a:pPr lvl="0" rtl="0">
              <a:spcBef>
                <a:spcPts val="0"/>
              </a:spcBef>
              <a:buNone/>
            </a:pPr>
            <a:endParaRPr sz="1200" dirty="0">
              <a:latin typeface="Times New Roman"/>
              <a:ea typeface="Times New Roman"/>
              <a:cs typeface="Times New Roman"/>
              <a:sym typeface="Times New Roman"/>
            </a:endParaRPr>
          </a:p>
          <a:p>
            <a:pPr lvl="0" rtl="0">
              <a:spcBef>
                <a:spcPts val="0"/>
              </a:spcBef>
              <a:buNone/>
            </a:pPr>
            <a:endParaRPr dirty="0"/>
          </a:p>
        </p:txBody>
      </p:sp>
    </p:spTree>
    <p:extLst>
      <p:ext uri="{BB962C8B-B14F-4D97-AF65-F5344CB8AC3E}">
        <p14:creationId xmlns:p14="http://schemas.microsoft.com/office/powerpoint/2010/main" val="436198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4" name="Shape 3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833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870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9990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2714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The number of objects in the datasets furniture, vehicle, and aircraft is 198, 103, and 216 respectively. With the observations in both the pilot and the formal experiment, we suggest that the complexity of datasets in this experiment has the relation: 𝐶𝑜𝑚𝑝𝑙𝑒𝑥𝑖𝑡𝑦 𝑓𝑢𝑟𝑛𝑖𝑡𝑢𝑟𝑒 &lt; 𝐶𝑜𝑚𝑝𝑙𝑖𝑥𝑖𝑡𝑦 𝑣𝑒ℎ𝑖𝑐𝑙𝑒 &lt; 𝐶𝑜𝑚𝑝𝑙𝑒𝑥𝑖𝑡𝑦 𝑎𝑖𝑟𝑐𝑟𝑎𝑓𝑡. We also suggest the reason that the cause of this difference is the similarity between the objects.</a:t>
            </a:r>
          </a:p>
          <a:p>
            <a:pPr lvl="0">
              <a:spcBef>
                <a:spcPts val="0"/>
              </a:spcBef>
              <a:buNone/>
            </a:pPr>
            <a:endParaRPr/>
          </a:p>
          <a:p>
            <a:pPr lvl="0">
              <a:spcBef>
                <a:spcPts val="0"/>
              </a:spcBef>
              <a:buNone/>
            </a:pPr>
            <a:r>
              <a:rPr lang="en"/>
              <a:t>The first study involves 48 participants</a:t>
            </a:r>
          </a:p>
          <a:p>
            <a:pPr lvl="0">
              <a:spcBef>
                <a:spcPts val="0"/>
              </a:spcBef>
              <a:buNone/>
            </a:pPr>
            <a:endParaRPr/>
          </a:p>
          <a:p>
            <a:pPr lvl="0">
              <a:spcBef>
                <a:spcPts val="0"/>
              </a:spcBef>
              <a:buNone/>
            </a:pPr>
            <a:endParaRPr/>
          </a:p>
          <a:p>
            <a:pPr lvl="0">
              <a:spcBef>
                <a:spcPts val="0"/>
              </a:spcBef>
              <a:buNone/>
            </a:pPr>
            <a:endParaRPr/>
          </a:p>
        </p:txBody>
      </p:sp>
    </p:spTree>
    <p:extLst>
      <p:ext uri="{BB962C8B-B14F-4D97-AF65-F5344CB8AC3E}">
        <p14:creationId xmlns:p14="http://schemas.microsoft.com/office/powerpoint/2010/main" val="1429894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By conducting a user study, we want to test the following research hypotheses:</a:t>
            </a:r>
          </a:p>
          <a:p>
            <a:pPr lvl="0">
              <a:spcBef>
                <a:spcPts val="0"/>
              </a:spcBef>
              <a:buNone/>
            </a:pPr>
            <a:r>
              <a:rPr lang="en"/>
              <a:t>• The cloud view based (CV) approach is more efficient for the specific searching than the grid view based (GV) approach;</a:t>
            </a:r>
          </a:p>
          <a:p>
            <a:pPr lvl="0">
              <a:spcBef>
                <a:spcPts val="0"/>
              </a:spcBef>
              <a:buNone/>
            </a:pPr>
            <a:r>
              <a:rPr lang="en"/>
              <a:t>• The cloud view based (CV) approach is easier for comparing the similarity and differences between the objects and the targets than the grid view based (GV) approach;</a:t>
            </a:r>
          </a:p>
          <a:p>
            <a:pPr lvl="0">
              <a:spcBef>
                <a:spcPts val="0"/>
              </a:spcBef>
              <a:buNone/>
            </a:pPr>
            <a:r>
              <a:rPr lang="en"/>
              <a:t>• The cloud view based (CV) approach is more interesting/attractive to use compared to the grid view based (GV) approach;</a:t>
            </a:r>
          </a:p>
          <a:p>
            <a:pPr lvl="0" rtl="0">
              <a:spcBef>
                <a:spcPts val="0"/>
              </a:spcBef>
              <a:buNone/>
            </a:pPr>
            <a:endParaRPr/>
          </a:p>
        </p:txBody>
      </p:sp>
    </p:spTree>
    <p:extLst>
      <p:ext uri="{BB962C8B-B14F-4D97-AF65-F5344CB8AC3E}">
        <p14:creationId xmlns:p14="http://schemas.microsoft.com/office/powerpoint/2010/main" val="1897204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9681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For the purpose of counterbalancing the conditions in the experiment, we made full permutations of the dependent factors (2 techniques) and the potential influence factors (3 types of datasets, and 2 different object groups), </a:t>
            </a:r>
          </a:p>
          <a:p>
            <a:pPr lvl="0">
              <a:spcBef>
                <a:spcPts val="0"/>
              </a:spcBef>
              <a:buNone/>
            </a:pPr>
            <a:r>
              <a:rPr lang="en"/>
              <a:t>and we fully randomized the order of finding the objects within each object group. Hence, we need 2! * 3! * 2! = 24 participants to fully conduct all cases, and we repeated every case twice which leads to 24 * 2 = 48 participants and 48 * 3 𝑠𝑢𝑏𝑡𝑎𝑠𝑘𝑠 = 144 𝑐𝑎𝑠𝑒𝑠. </a:t>
            </a:r>
          </a:p>
          <a:p>
            <a:pPr lvl="0">
              <a:spcBef>
                <a:spcPts val="0"/>
              </a:spcBef>
              <a:buNone/>
            </a:pPr>
            <a:r>
              <a:rPr lang="en"/>
              <a:t>We decided to fully randomized the order of finding three objects because it would require 168 participants </a:t>
            </a:r>
            <a:r>
              <a:rPr lang="en" sz="1200">
                <a:latin typeface="Times New Roman"/>
                <a:ea typeface="Times New Roman"/>
                <a:cs typeface="Times New Roman"/>
                <a:sym typeface="Times New Roman"/>
              </a:rPr>
              <a:t>to achieve a full permutation which could be infeasible.</a:t>
            </a:r>
          </a:p>
          <a:p>
            <a:pPr lvl="0" rtl="0">
              <a:spcBef>
                <a:spcPts val="0"/>
              </a:spcBef>
              <a:buNone/>
            </a:pPr>
            <a:endParaRPr/>
          </a:p>
        </p:txBody>
      </p:sp>
    </p:spTree>
    <p:extLst>
      <p:ext uri="{BB962C8B-B14F-4D97-AF65-F5344CB8AC3E}">
        <p14:creationId xmlns:p14="http://schemas.microsoft.com/office/powerpoint/2010/main" val="348216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547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7666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2701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0" name="Shape 4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5370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8169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1591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Combined with the participants’ suggestions from the interview section, the reasons causing the difference in question 5 may be that:</a:t>
            </a:r>
          </a:p>
          <a:p>
            <a:pPr lvl="0">
              <a:spcBef>
                <a:spcPts val="0"/>
              </a:spcBef>
              <a:buNone/>
            </a:pPr>
            <a:r>
              <a:rPr lang="en"/>
              <a:t>The CV technique gathers similar objects within one screen and the most related objects are shown in similar sizes and colors. These features assist participants to narrow down their searching focus to the similar ones and easily compare them with the potential targets.</a:t>
            </a:r>
          </a:p>
          <a:p>
            <a:pPr lvl="0">
              <a:spcBef>
                <a:spcPts val="0"/>
              </a:spcBef>
              <a:buNone/>
            </a:pPr>
            <a:endParaRPr/>
          </a:p>
          <a:p>
            <a:pPr lvl="0">
              <a:spcBef>
                <a:spcPts val="0"/>
              </a:spcBef>
              <a:buNone/>
            </a:pPr>
            <a:r>
              <a:rPr lang="en"/>
              <a:t>We also suggest that the reason for the difference in question 7 is that although the initial viewpoint is not ideally canonical in both techniques, it’s easier to observe the different viewpoints in CV technique since all objects can be rotated together, rather than only rotating one object once in GV technique.</a:t>
            </a:r>
          </a:p>
          <a:p>
            <a:pPr lvl="0">
              <a:spcBef>
                <a:spcPts val="0"/>
              </a:spcBef>
              <a:buNone/>
            </a:pPr>
            <a:endParaRPr/>
          </a:p>
          <a:p>
            <a:pPr lvl="0">
              <a:spcBef>
                <a:spcPts val="0"/>
              </a:spcBef>
              <a:buNone/>
            </a:pPr>
            <a:r>
              <a:rPr lang="en"/>
              <a:t>While no significant results were found in the remaining questions, the CV technique also gain good scores on them.</a:t>
            </a: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67892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 CV technique probably will be easy to be learned for the subjects who have better spatial ability.</a:t>
            </a:r>
          </a:p>
        </p:txBody>
      </p:sp>
    </p:spTree>
    <p:extLst>
      <p:ext uri="{BB962C8B-B14F-4D97-AF65-F5344CB8AC3E}">
        <p14:creationId xmlns:p14="http://schemas.microsoft.com/office/powerpoint/2010/main" val="747783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the middle of this experiment, we thought it would be helpful to get an initial insight about their engagement by asking “Which technique you think is more interesting”. Among the later 24 participants, 23 of them suggested the CV technique is definitely more interesting, while only 1 participant thought it depends on the particular tasks.</a:t>
            </a:r>
          </a:p>
          <a:p>
            <a:pPr lvl="0" rtl="0">
              <a:spcBef>
                <a:spcPts val="0"/>
              </a:spcBef>
              <a:buNone/>
            </a:pPr>
            <a:endParaRPr/>
          </a:p>
        </p:txBody>
      </p:sp>
    </p:spTree>
    <p:extLst>
      <p:ext uri="{BB962C8B-B14F-4D97-AF65-F5344CB8AC3E}">
        <p14:creationId xmlns:p14="http://schemas.microsoft.com/office/powerpoint/2010/main" val="927318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second user study will be presented shorter, because it’s design is really similar with the first user study, and it just measures a side feature of our system. </a:t>
            </a:r>
          </a:p>
          <a:p>
            <a:pPr lvl="0">
              <a:spcBef>
                <a:spcPts val="0"/>
              </a:spcBef>
              <a:buNone/>
            </a:pPr>
            <a:endParaRPr/>
          </a:p>
          <a:p>
            <a:pPr lvl="0" rtl="0">
              <a:spcBef>
                <a:spcPts val="0"/>
              </a:spcBef>
              <a:buNone/>
            </a:pPr>
            <a:r>
              <a:rPr lang="en"/>
              <a:t>It’s not a very general conclusion, it’s results only work for the very specific situation, and there are lots of parameters can be adjusted when studied with staggered animation. Which we didn’t research deeper on these influences.</a:t>
            </a:r>
          </a:p>
        </p:txBody>
      </p:sp>
    </p:spTree>
    <p:extLst>
      <p:ext uri="{BB962C8B-B14F-4D97-AF65-F5344CB8AC3E}">
        <p14:creationId xmlns:p14="http://schemas.microsoft.com/office/powerpoint/2010/main" val="1152564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this pilot study, the participants could not notice the differences of the transition while they’re mostly focusing on searching objects, even though they were told that they need to pay attention to the different types of transitions. Correspondingly, they provided similar scores for both types of animations, and suggested that they could only recall a vague memory of the differences.</a:t>
            </a:r>
          </a:p>
          <a:p>
            <a:pPr lvl="0">
              <a:spcBef>
                <a:spcPts val="0"/>
              </a:spcBef>
              <a:buNone/>
            </a:pPr>
            <a:endParaRPr/>
          </a:p>
          <a:p>
            <a:pPr lvl="0">
              <a:spcBef>
                <a:spcPts val="0"/>
              </a:spcBef>
              <a:buNone/>
            </a:pPr>
            <a:r>
              <a:rPr lang="en"/>
              <a:t>The accuracy is defined as the number of participant’s correct choice divided by the total number of targets.</a:t>
            </a:r>
          </a:p>
          <a:p>
            <a:pPr lvl="0">
              <a:spcBef>
                <a:spcPts val="0"/>
              </a:spcBef>
              <a:buNone/>
            </a:pPr>
            <a:endParaRPr/>
          </a:p>
          <a:p>
            <a:pPr lvl="0">
              <a:spcBef>
                <a:spcPts val="0"/>
              </a:spcBef>
              <a:buNone/>
            </a:pPr>
            <a:r>
              <a:rPr lang="en"/>
              <a:t>The accuracy metrics provide a good and simple view of the correctness rate of participants’ selections, but it does not reveal the distances between the selections and the targets. In our experiment, the selection which is far from the target should be penalized more than the one that</a:t>
            </a:r>
          </a:p>
          <a:p>
            <a:pPr lvl="0">
              <a:spcBef>
                <a:spcPts val="0"/>
              </a:spcBef>
              <a:buNone/>
            </a:pPr>
            <a:r>
              <a:rPr lang="en"/>
              <a:t>is close to the target. Hence, we used the error metrics that evaluate the distance from the selections to the correct answers.</a:t>
            </a:r>
          </a:p>
          <a:p>
            <a:pPr lvl="0">
              <a:spcBef>
                <a:spcPts val="0"/>
              </a:spcBef>
              <a:buNone/>
            </a:pPr>
            <a:endParaRPr/>
          </a:p>
          <a:p>
            <a:pPr lvl="0">
              <a:spcBef>
                <a:spcPts val="0"/>
              </a:spcBef>
              <a:buNone/>
            </a:pPr>
            <a:r>
              <a:rPr lang="en"/>
              <a:t>the level of confidence is defined as the average confidence score of the participant’s decisions (including both correct and wrong decisions) within a task</a:t>
            </a: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849979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51715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0059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Overall, the types of datasets seemed to be the most influential factor. We speculate that this is due to the animation transitions not being good enough to assist the participants with tracking the objects, so that the participants had to rely on the objects’ geometric features. Although the</a:t>
            </a:r>
          </a:p>
          <a:p>
            <a:pPr lvl="0">
              <a:spcBef>
                <a:spcPts val="0"/>
              </a:spcBef>
              <a:buNone/>
            </a:pPr>
            <a:r>
              <a:rPr lang="en"/>
              <a:t>technique seems to be the less influential one, it does have some influence on the confidence level, and also there are some interesting trends showed over other dependent aspects.</a:t>
            </a:r>
          </a:p>
          <a:p>
            <a:pPr lvl="0">
              <a:spcBef>
                <a:spcPts val="0"/>
              </a:spcBef>
              <a:buNone/>
            </a:pPr>
            <a:endParaRPr/>
          </a:p>
          <a:p>
            <a:pPr lvl="0">
              <a:spcBef>
                <a:spcPts val="0"/>
              </a:spcBef>
              <a:buNone/>
            </a:pPr>
            <a:r>
              <a:rPr lang="en"/>
              <a:t>The NSA provides a little higher score than the SA on both accuracy metrics and error metrics, and it even  shows a significantly higher rating than SA on the level of confidence. This also validated some of the opinions given by the participants in the interview session that the NSA provides longer and slower transitions and seems to be a more natural approach.</a:t>
            </a:r>
          </a:p>
          <a:p>
            <a:pPr lvl="0">
              <a:spcBef>
                <a:spcPts val="0"/>
              </a:spcBef>
              <a:buNone/>
            </a:pPr>
            <a:endParaRPr/>
          </a:p>
          <a:p>
            <a:pPr lvl="0">
              <a:spcBef>
                <a:spcPts val="0"/>
              </a:spcBef>
              <a:buNone/>
            </a:pPr>
            <a:r>
              <a:rPr lang="en"/>
              <a:t>There are many more parameters that might have an influence on the final result, including duration of the animation, rotation of each stage, the combination of stages, and the animation dwell time. In our case, we left the values of these parameters fixed. Further study will be needed</a:t>
            </a:r>
          </a:p>
          <a:p>
            <a:pPr lvl="0">
              <a:spcBef>
                <a:spcPts val="0"/>
              </a:spcBef>
              <a:buNone/>
            </a:pPr>
            <a:r>
              <a:rPr lang="en"/>
              <a:t>to obtain a better insight into animation design for 3D objects.</a:t>
            </a: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431733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summarize the thesis and highlight the contributions, limitations, and suggest potential directions for future work.</a:t>
            </a:r>
          </a:p>
          <a:p>
            <a:pPr lvl="0" rtl="0">
              <a:spcBef>
                <a:spcPts val="0"/>
              </a:spcBef>
              <a:buNone/>
            </a:pPr>
            <a:endParaRPr/>
          </a:p>
        </p:txBody>
      </p:sp>
    </p:spTree>
    <p:extLst>
      <p:ext uri="{BB962C8B-B14F-4D97-AF65-F5344CB8AC3E}">
        <p14:creationId xmlns:p14="http://schemas.microsoft.com/office/powerpoint/2010/main" val="1946771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41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sz="1200">
              <a:latin typeface="Times New Roman"/>
              <a:ea typeface="Times New Roman"/>
              <a:cs typeface="Times New Roman"/>
              <a:sym typeface="Times New Roman"/>
            </a:endParaRPr>
          </a:p>
          <a:p>
            <a:pPr lvl="0" rtl="0">
              <a:spcBef>
                <a:spcPts val="0"/>
              </a:spcBef>
              <a:buNone/>
            </a:pPr>
            <a:endParaRPr sz="1200">
              <a:latin typeface="Times New Roman"/>
              <a:ea typeface="Times New Roman"/>
              <a:cs typeface="Times New Roman"/>
              <a:sym typeface="Times New Roman"/>
            </a:endParaRPr>
          </a:p>
        </p:txBody>
      </p:sp>
    </p:spTree>
    <p:extLst>
      <p:ext uri="{BB962C8B-B14F-4D97-AF65-F5344CB8AC3E}">
        <p14:creationId xmlns:p14="http://schemas.microsoft.com/office/powerpoint/2010/main" val="323944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3" name="Shape 5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7265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9689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6497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2467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888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sz="1200">
              <a:latin typeface="Times New Roman"/>
              <a:ea typeface="Times New Roman"/>
              <a:cs typeface="Times New Roman"/>
              <a:sym typeface="Times New Roman"/>
            </a:endParaRPr>
          </a:p>
          <a:p>
            <a:pPr lvl="0" rtl="0">
              <a:spcBef>
                <a:spcPts val="0"/>
              </a:spcBef>
              <a:buNone/>
            </a:pPr>
            <a:endParaRPr sz="1200">
              <a:latin typeface="Times New Roman"/>
              <a:ea typeface="Times New Roman"/>
              <a:cs typeface="Times New Roman"/>
              <a:sym typeface="Times New Roman"/>
            </a:endParaRPr>
          </a:p>
        </p:txBody>
      </p:sp>
    </p:spTree>
    <p:extLst>
      <p:ext uri="{BB962C8B-B14F-4D97-AF65-F5344CB8AC3E}">
        <p14:creationId xmlns:p14="http://schemas.microsoft.com/office/powerpoint/2010/main" val="152101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74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84556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9422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63"/>
        <p:cNvGrpSpPr/>
        <p:nvPr/>
      </p:nvGrpSpPr>
      <p:grpSpPr>
        <a:xfrm>
          <a:off x="0" y="0"/>
          <a:ext cx="0" cy="0"/>
          <a:chOff x="0" y="0"/>
          <a:chExt cx="0" cy="0"/>
        </a:xfrm>
      </p:grpSpPr>
      <p:sp>
        <p:nvSpPr>
          <p:cNvPr id="64" name="Shape 64"/>
          <p:cNvSpPr/>
          <p:nvPr/>
        </p:nvSpPr>
        <p:spPr>
          <a:xfrm>
            <a:off x="0" y="0"/>
            <a:ext cx="9144000" cy="5143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0" y="0"/>
            <a:ext cx="9144000" cy="39801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6" name="Shape 66"/>
          <p:cNvSpPr txBox="1">
            <a:spLocks noGrp="1"/>
          </p:cNvSpPr>
          <p:nvPr>
            <p:ph type="title"/>
          </p:nvPr>
        </p:nvSpPr>
        <p:spPr>
          <a:xfrm>
            <a:off x="838350" y="4094725"/>
            <a:ext cx="7467300" cy="962100"/>
          </a:xfrm>
          <a:prstGeom prst="rect">
            <a:avLst/>
          </a:prstGeom>
          <a:noFill/>
        </p:spPr>
        <p:txBody>
          <a:bodyPr lIns="91425" tIns="91425" rIns="91425" bIns="91425" anchor="ctr" anchorCtr="0"/>
          <a:lstStyle>
            <a:lvl1pPr lvl="0" algn="ctr">
              <a:lnSpc>
                <a:spcPct val="100000"/>
              </a:lnSpc>
              <a:spcBef>
                <a:spcPts val="0"/>
              </a:spcBef>
              <a:spcAft>
                <a:spcPts val="0"/>
              </a:spcAft>
              <a:buClr>
                <a:schemeClr val="dk1"/>
              </a:buClr>
              <a:buSzPct val="100000"/>
              <a:buNone/>
              <a:defRPr sz="3200">
                <a:solidFill>
                  <a:schemeClr val="dk1"/>
                </a:solidFill>
              </a:defRPr>
            </a:lvl1pPr>
            <a:lvl2pPr lvl="1" algn="ctr">
              <a:lnSpc>
                <a:spcPct val="100000"/>
              </a:lnSpc>
              <a:spcBef>
                <a:spcPts val="0"/>
              </a:spcBef>
              <a:spcAft>
                <a:spcPts val="0"/>
              </a:spcAft>
              <a:buClr>
                <a:schemeClr val="dk1"/>
              </a:buClr>
              <a:buSzPct val="100000"/>
              <a:buNone/>
              <a:defRPr sz="3200">
                <a:solidFill>
                  <a:schemeClr val="dk1"/>
                </a:solidFill>
              </a:defRPr>
            </a:lvl2pPr>
            <a:lvl3pPr lvl="2" algn="ctr">
              <a:lnSpc>
                <a:spcPct val="100000"/>
              </a:lnSpc>
              <a:spcBef>
                <a:spcPts val="0"/>
              </a:spcBef>
              <a:spcAft>
                <a:spcPts val="0"/>
              </a:spcAft>
              <a:buClr>
                <a:schemeClr val="dk1"/>
              </a:buClr>
              <a:buSzPct val="100000"/>
              <a:buNone/>
              <a:defRPr sz="3200">
                <a:solidFill>
                  <a:schemeClr val="dk1"/>
                </a:solidFill>
              </a:defRPr>
            </a:lvl3pPr>
            <a:lvl4pPr lvl="3" algn="ctr">
              <a:lnSpc>
                <a:spcPct val="100000"/>
              </a:lnSpc>
              <a:spcBef>
                <a:spcPts val="0"/>
              </a:spcBef>
              <a:spcAft>
                <a:spcPts val="0"/>
              </a:spcAft>
              <a:buClr>
                <a:schemeClr val="dk1"/>
              </a:buClr>
              <a:buSzPct val="100000"/>
              <a:buNone/>
              <a:defRPr sz="3200">
                <a:solidFill>
                  <a:schemeClr val="dk1"/>
                </a:solidFill>
              </a:defRPr>
            </a:lvl4pPr>
            <a:lvl5pPr lvl="4" algn="ctr">
              <a:lnSpc>
                <a:spcPct val="100000"/>
              </a:lnSpc>
              <a:spcBef>
                <a:spcPts val="0"/>
              </a:spcBef>
              <a:spcAft>
                <a:spcPts val="0"/>
              </a:spcAft>
              <a:buClr>
                <a:schemeClr val="dk1"/>
              </a:buClr>
              <a:buSzPct val="100000"/>
              <a:buNone/>
              <a:defRPr sz="3200">
                <a:solidFill>
                  <a:schemeClr val="dk1"/>
                </a:solidFill>
              </a:defRPr>
            </a:lvl5pPr>
            <a:lvl6pPr lvl="5" algn="ctr">
              <a:lnSpc>
                <a:spcPct val="100000"/>
              </a:lnSpc>
              <a:spcBef>
                <a:spcPts val="0"/>
              </a:spcBef>
              <a:spcAft>
                <a:spcPts val="0"/>
              </a:spcAft>
              <a:buClr>
                <a:schemeClr val="dk1"/>
              </a:buClr>
              <a:buSzPct val="100000"/>
              <a:buNone/>
              <a:defRPr sz="3200">
                <a:solidFill>
                  <a:schemeClr val="dk1"/>
                </a:solidFill>
              </a:defRPr>
            </a:lvl6pPr>
            <a:lvl7pPr lvl="6" algn="ctr">
              <a:lnSpc>
                <a:spcPct val="100000"/>
              </a:lnSpc>
              <a:spcBef>
                <a:spcPts val="0"/>
              </a:spcBef>
              <a:spcAft>
                <a:spcPts val="0"/>
              </a:spcAft>
              <a:buClr>
                <a:schemeClr val="dk1"/>
              </a:buClr>
              <a:buSzPct val="100000"/>
              <a:buNone/>
              <a:defRPr sz="3200">
                <a:solidFill>
                  <a:schemeClr val="dk1"/>
                </a:solidFill>
              </a:defRPr>
            </a:lvl7pPr>
            <a:lvl8pPr lvl="7" algn="ctr">
              <a:lnSpc>
                <a:spcPct val="100000"/>
              </a:lnSpc>
              <a:spcBef>
                <a:spcPts val="0"/>
              </a:spcBef>
              <a:spcAft>
                <a:spcPts val="0"/>
              </a:spcAft>
              <a:buClr>
                <a:schemeClr val="dk1"/>
              </a:buClr>
              <a:buSzPct val="100000"/>
              <a:buNone/>
              <a:defRPr sz="3200">
                <a:solidFill>
                  <a:schemeClr val="dk1"/>
                </a:solidFill>
              </a:defRPr>
            </a:lvl8pPr>
            <a:lvl9pPr lvl="8" algn="ctr">
              <a:lnSpc>
                <a:spcPct val="100000"/>
              </a:lnSpc>
              <a:spcBef>
                <a:spcPts val="0"/>
              </a:spcBef>
              <a:spcAft>
                <a:spcPts val="0"/>
              </a:spcAft>
              <a:buClr>
                <a:schemeClr val="dk1"/>
              </a:buClr>
              <a:buSzPct val="100000"/>
              <a:buNone/>
              <a:defRPr sz="3200">
                <a:solidFill>
                  <a:schemeClr val="dk1"/>
                </a:solidFill>
              </a:defRPr>
            </a:lvl9pPr>
          </a:lstStyle>
          <a:p>
            <a:endParaRPr/>
          </a:p>
        </p:txBody>
      </p:sp>
      <p:sp>
        <p:nvSpPr>
          <p:cNvPr id="67" name="Shape 67"/>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dk1"/>
                </a:solidFill>
              </a:rPr>
              <a:t>‹#›</a:t>
            </a:fld>
            <a:endParaRPr lang="en" sz="1000">
              <a:solidFill>
                <a:schemeClr val="dk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1">
    <p:bg>
      <p:bgPr>
        <a:solidFill>
          <a:srgbClr val="FFFFFF"/>
        </a:solidFill>
        <a:effectLst/>
      </p:bgPr>
    </p:bg>
    <p:spTree>
      <p:nvGrpSpPr>
        <p:cNvPr id="1" name="Shape 68"/>
        <p:cNvGrpSpPr/>
        <p:nvPr/>
      </p:nvGrpSpPr>
      <p:grpSpPr>
        <a:xfrm>
          <a:off x="0" y="0"/>
          <a:ext cx="0" cy="0"/>
          <a:chOff x="0" y="0"/>
          <a:chExt cx="0" cy="0"/>
        </a:xfrm>
      </p:grpSpPr>
      <p:sp>
        <p:nvSpPr>
          <p:cNvPr id="69" name="Shape 69"/>
          <p:cNvSpPr/>
          <p:nvPr/>
        </p:nvSpPr>
        <p:spPr>
          <a:xfrm>
            <a:off x="0" y="0"/>
            <a:ext cx="9144000" cy="5143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70" name="Shape 70"/>
          <p:cNvSpPr txBox="1">
            <a:spLocks noGrp="1"/>
          </p:cNvSpPr>
          <p:nvPr>
            <p:ph type="title"/>
          </p:nvPr>
        </p:nvSpPr>
        <p:spPr>
          <a:xfrm>
            <a:off x="304475" y="307825"/>
            <a:ext cx="4779300" cy="1418100"/>
          </a:xfrm>
          <a:prstGeom prst="rect">
            <a:avLst/>
          </a:prstGeom>
          <a:noFill/>
        </p:spPr>
        <p:txBody>
          <a:bodyPr lIns="91425" tIns="91425" rIns="91425" bIns="91425" anchor="t" anchorCtr="0"/>
          <a:lstStyle>
            <a:lvl1pPr lvl="0" algn="l">
              <a:lnSpc>
                <a:spcPct val="100000"/>
              </a:lnSpc>
              <a:spcBef>
                <a:spcPts val="0"/>
              </a:spcBef>
              <a:spcAft>
                <a:spcPts val="0"/>
              </a:spcAft>
              <a:buClr>
                <a:schemeClr val="dk1"/>
              </a:buClr>
              <a:buSzPct val="100000"/>
              <a:buNone/>
              <a:defRPr sz="3000">
                <a:solidFill>
                  <a:schemeClr val="dk1"/>
                </a:solidFill>
              </a:defRPr>
            </a:lvl1pPr>
            <a:lvl2pPr lvl="1" algn="l">
              <a:lnSpc>
                <a:spcPct val="100000"/>
              </a:lnSpc>
              <a:spcBef>
                <a:spcPts val="0"/>
              </a:spcBef>
              <a:spcAft>
                <a:spcPts val="0"/>
              </a:spcAft>
              <a:buClr>
                <a:schemeClr val="dk1"/>
              </a:buClr>
              <a:buSzPct val="100000"/>
              <a:buNone/>
              <a:defRPr sz="3000">
                <a:solidFill>
                  <a:schemeClr val="dk1"/>
                </a:solidFill>
              </a:defRPr>
            </a:lvl2pPr>
            <a:lvl3pPr lvl="2" algn="l">
              <a:lnSpc>
                <a:spcPct val="100000"/>
              </a:lnSpc>
              <a:spcBef>
                <a:spcPts val="0"/>
              </a:spcBef>
              <a:spcAft>
                <a:spcPts val="0"/>
              </a:spcAft>
              <a:buClr>
                <a:schemeClr val="dk1"/>
              </a:buClr>
              <a:buSzPct val="100000"/>
              <a:buNone/>
              <a:defRPr sz="3000">
                <a:solidFill>
                  <a:schemeClr val="dk1"/>
                </a:solidFill>
              </a:defRPr>
            </a:lvl3pPr>
            <a:lvl4pPr lvl="3" algn="l">
              <a:lnSpc>
                <a:spcPct val="100000"/>
              </a:lnSpc>
              <a:spcBef>
                <a:spcPts val="0"/>
              </a:spcBef>
              <a:spcAft>
                <a:spcPts val="0"/>
              </a:spcAft>
              <a:buClr>
                <a:schemeClr val="dk1"/>
              </a:buClr>
              <a:buSzPct val="100000"/>
              <a:buNone/>
              <a:defRPr sz="3000">
                <a:solidFill>
                  <a:schemeClr val="dk1"/>
                </a:solidFill>
              </a:defRPr>
            </a:lvl4pPr>
            <a:lvl5pPr lvl="4" algn="l">
              <a:lnSpc>
                <a:spcPct val="100000"/>
              </a:lnSpc>
              <a:spcBef>
                <a:spcPts val="0"/>
              </a:spcBef>
              <a:spcAft>
                <a:spcPts val="0"/>
              </a:spcAft>
              <a:buClr>
                <a:schemeClr val="dk1"/>
              </a:buClr>
              <a:buSzPct val="100000"/>
              <a:buNone/>
              <a:defRPr sz="3000">
                <a:solidFill>
                  <a:schemeClr val="dk1"/>
                </a:solidFill>
              </a:defRPr>
            </a:lvl5pPr>
            <a:lvl6pPr lvl="5" algn="l">
              <a:lnSpc>
                <a:spcPct val="100000"/>
              </a:lnSpc>
              <a:spcBef>
                <a:spcPts val="0"/>
              </a:spcBef>
              <a:spcAft>
                <a:spcPts val="0"/>
              </a:spcAft>
              <a:buClr>
                <a:schemeClr val="dk1"/>
              </a:buClr>
              <a:buSzPct val="100000"/>
              <a:buNone/>
              <a:defRPr sz="3000">
                <a:solidFill>
                  <a:schemeClr val="dk1"/>
                </a:solidFill>
              </a:defRPr>
            </a:lvl6pPr>
            <a:lvl7pPr lvl="6" algn="l">
              <a:lnSpc>
                <a:spcPct val="100000"/>
              </a:lnSpc>
              <a:spcBef>
                <a:spcPts val="0"/>
              </a:spcBef>
              <a:spcAft>
                <a:spcPts val="0"/>
              </a:spcAft>
              <a:buClr>
                <a:schemeClr val="dk1"/>
              </a:buClr>
              <a:buSzPct val="100000"/>
              <a:buNone/>
              <a:defRPr sz="3000">
                <a:solidFill>
                  <a:schemeClr val="dk1"/>
                </a:solidFill>
              </a:defRPr>
            </a:lvl7pPr>
            <a:lvl8pPr lvl="7" algn="l">
              <a:lnSpc>
                <a:spcPct val="100000"/>
              </a:lnSpc>
              <a:spcBef>
                <a:spcPts val="0"/>
              </a:spcBef>
              <a:spcAft>
                <a:spcPts val="0"/>
              </a:spcAft>
              <a:buClr>
                <a:schemeClr val="dk1"/>
              </a:buClr>
              <a:buSzPct val="100000"/>
              <a:buNone/>
              <a:defRPr sz="3000">
                <a:solidFill>
                  <a:schemeClr val="dk1"/>
                </a:solidFill>
              </a:defRPr>
            </a:lvl8pPr>
            <a:lvl9pPr lvl="8" algn="l">
              <a:lnSpc>
                <a:spcPct val="100000"/>
              </a:lnSpc>
              <a:spcBef>
                <a:spcPts val="0"/>
              </a:spcBef>
              <a:spcAft>
                <a:spcPts val="0"/>
              </a:spcAft>
              <a:buClr>
                <a:schemeClr val="dk1"/>
              </a:buClr>
              <a:buSzPct val="100000"/>
              <a:buNone/>
              <a:defRPr sz="3000">
                <a:solidFill>
                  <a:schemeClr val="dk1"/>
                </a:solidFill>
              </a:defRPr>
            </a:lvl9pPr>
          </a:lstStyle>
          <a:p>
            <a:endParaRPr/>
          </a:p>
        </p:txBody>
      </p:sp>
      <p:sp>
        <p:nvSpPr>
          <p:cNvPr id="71" name="Shape 71"/>
          <p:cNvSpPr txBox="1">
            <a:spLocks noGrp="1"/>
          </p:cNvSpPr>
          <p:nvPr>
            <p:ph type="body" idx="1"/>
          </p:nvPr>
        </p:nvSpPr>
        <p:spPr>
          <a:xfrm>
            <a:off x="304475" y="1808125"/>
            <a:ext cx="4779300" cy="3013800"/>
          </a:xfrm>
          <a:prstGeom prst="rect">
            <a:avLst/>
          </a:prstGeom>
          <a:noFill/>
        </p:spPr>
        <p:txBody>
          <a:bodyPr lIns="91425" tIns="91425" rIns="91425" bIns="91425" anchor="t" anchorCtr="0"/>
          <a:lstStyle>
            <a:lvl1pPr lvl="0" algn="l">
              <a:lnSpc>
                <a:spcPct val="115000"/>
              </a:lnSpc>
              <a:spcBef>
                <a:spcPts val="0"/>
              </a:spcBef>
              <a:spcAft>
                <a:spcPts val="1600"/>
              </a:spcAft>
              <a:buClr>
                <a:schemeClr val="dk2"/>
              </a:buClr>
              <a:buSzPct val="100000"/>
              <a:defRPr sz="1400">
                <a:solidFill>
                  <a:schemeClr val="dk2"/>
                </a:solidFill>
              </a:defRPr>
            </a:lvl1pPr>
            <a:lvl2pPr lvl="1" algn="l">
              <a:lnSpc>
                <a:spcPct val="115000"/>
              </a:lnSpc>
              <a:spcBef>
                <a:spcPts val="0"/>
              </a:spcBef>
              <a:spcAft>
                <a:spcPts val="1600"/>
              </a:spcAft>
              <a:buClr>
                <a:schemeClr val="dk2"/>
              </a:buClr>
              <a:buSzPct val="100000"/>
              <a:defRPr sz="1200">
                <a:solidFill>
                  <a:schemeClr val="dk2"/>
                </a:solidFill>
              </a:defRPr>
            </a:lvl2pPr>
            <a:lvl3pPr lvl="2" algn="l">
              <a:lnSpc>
                <a:spcPct val="115000"/>
              </a:lnSpc>
              <a:spcBef>
                <a:spcPts val="0"/>
              </a:spcBef>
              <a:spcAft>
                <a:spcPts val="1600"/>
              </a:spcAft>
              <a:buClr>
                <a:schemeClr val="dk2"/>
              </a:buClr>
              <a:buSzPct val="100000"/>
              <a:defRPr sz="1200">
                <a:solidFill>
                  <a:schemeClr val="dk2"/>
                </a:solidFill>
              </a:defRPr>
            </a:lvl3pPr>
            <a:lvl4pPr lvl="3" algn="l">
              <a:lnSpc>
                <a:spcPct val="115000"/>
              </a:lnSpc>
              <a:spcBef>
                <a:spcPts val="0"/>
              </a:spcBef>
              <a:spcAft>
                <a:spcPts val="1600"/>
              </a:spcAft>
              <a:buClr>
                <a:schemeClr val="dk2"/>
              </a:buClr>
              <a:buSzPct val="100000"/>
              <a:defRPr sz="1200">
                <a:solidFill>
                  <a:schemeClr val="dk2"/>
                </a:solidFill>
              </a:defRPr>
            </a:lvl4pPr>
            <a:lvl5pPr lvl="4" algn="l">
              <a:lnSpc>
                <a:spcPct val="115000"/>
              </a:lnSpc>
              <a:spcBef>
                <a:spcPts val="0"/>
              </a:spcBef>
              <a:spcAft>
                <a:spcPts val="1600"/>
              </a:spcAft>
              <a:buClr>
                <a:schemeClr val="dk2"/>
              </a:buClr>
              <a:buSzPct val="100000"/>
              <a:defRPr sz="1200">
                <a:solidFill>
                  <a:schemeClr val="dk2"/>
                </a:solidFill>
              </a:defRPr>
            </a:lvl5pPr>
            <a:lvl6pPr lvl="5" algn="l">
              <a:lnSpc>
                <a:spcPct val="115000"/>
              </a:lnSpc>
              <a:spcBef>
                <a:spcPts val="0"/>
              </a:spcBef>
              <a:spcAft>
                <a:spcPts val="1600"/>
              </a:spcAft>
              <a:buClr>
                <a:schemeClr val="dk2"/>
              </a:buClr>
              <a:buSzPct val="100000"/>
              <a:defRPr sz="1200">
                <a:solidFill>
                  <a:schemeClr val="dk2"/>
                </a:solidFill>
              </a:defRPr>
            </a:lvl6pPr>
            <a:lvl7pPr lvl="6" algn="l">
              <a:lnSpc>
                <a:spcPct val="115000"/>
              </a:lnSpc>
              <a:spcBef>
                <a:spcPts val="0"/>
              </a:spcBef>
              <a:spcAft>
                <a:spcPts val="1600"/>
              </a:spcAft>
              <a:buClr>
                <a:schemeClr val="dk2"/>
              </a:buClr>
              <a:buSzPct val="100000"/>
              <a:defRPr sz="1200">
                <a:solidFill>
                  <a:schemeClr val="dk2"/>
                </a:solidFill>
              </a:defRPr>
            </a:lvl7pPr>
            <a:lvl8pPr lvl="7" algn="l">
              <a:lnSpc>
                <a:spcPct val="115000"/>
              </a:lnSpc>
              <a:spcBef>
                <a:spcPts val="0"/>
              </a:spcBef>
              <a:spcAft>
                <a:spcPts val="1600"/>
              </a:spcAft>
              <a:buClr>
                <a:schemeClr val="dk2"/>
              </a:buClr>
              <a:buSzPct val="100000"/>
              <a:defRPr sz="1200">
                <a:solidFill>
                  <a:schemeClr val="dk2"/>
                </a:solidFill>
              </a:defRPr>
            </a:lvl8pPr>
            <a:lvl9pPr lvl="8" algn="l">
              <a:lnSpc>
                <a:spcPct val="115000"/>
              </a:lnSpc>
              <a:spcBef>
                <a:spcPts val="0"/>
              </a:spcBef>
              <a:spcAft>
                <a:spcPts val="1600"/>
              </a:spcAft>
              <a:buClr>
                <a:schemeClr val="dk2"/>
              </a:buClr>
              <a:buSzPct val="100000"/>
              <a:defRPr sz="1200">
                <a:solidFill>
                  <a:schemeClr val="dk2"/>
                </a:solidFill>
              </a:defRPr>
            </a:lvl9pPr>
          </a:lstStyle>
          <a:p>
            <a:endParaRPr/>
          </a:p>
        </p:txBody>
      </p:sp>
      <p:sp>
        <p:nvSpPr>
          <p:cNvPr id="72" name="Shape 72"/>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2">
    <p:bg>
      <p:bgPr>
        <a:solidFill>
          <a:srgbClr val="FFFFFF"/>
        </a:solidFill>
        <a:effectLst/>
      </p:bgPr>
    </p:bg>
    <p:spTree>
      <p:nvGrpSpPr>
        <p:cNvPr id="1" name="Shape 73"/>
        <p:cNvGrpSpPr/>
        <p:nvPr/>
      </p:nvGrpSpPr>
      <p:grpSpPr>
        <a:xfrm>
          <a:off x="0" y="0"/>
          <a:ext cx="0" cy="0"/>
          <a:chOff x="0" y="0"/>
          <a:chExt cx="0" cy="0"/>
        </a:xfrm>
      </p:grpSpPr>
      <p:sp>
        <p:nvSpPr>
          <p:cNvPr id="74" name="Shape 74"/>
          <p:cNvSpPr/>
          <p:nvPr/>
        </p:nvSpPr>
        <p:spPr>
          <a:xfrm>
            <a:off x="0" y="0"/>
            <a:ext cx="9144000" cy="5143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3389100" y="0"/>
            <a:ext cx="57549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cxnSp>
        <p:nvCxnSpPr>
          <p:cNvPr id="76" name="Shape 76"/>
          <p:cNvCxnSpPr/>
          <p:nvPr/>
        </p:nvCxnSpPr>
        <p:spPr>
          <a:xfrm>
            <a:off x="372950" y="511683"/>
            <a:ext cx="642300" cy="0"/>
          </a:xfrm>
          <a:prstGeom prst="straightConnector1">
            <a:avLst/>
          </a:prstGeom>
          <a:noFill/>
          <a:ln w="76200" cap="flat" cmpd="sng">
            <a:solidFill>
              <a:schemeClr val="accent5"/>
            </a:solidFill>
            <a:prstDash val="solid"/>
            <a:round/>
            <a:headEnd type="none" w="med" len="med"/>
            <a:tailEnd type="none" w="med" len="med"/>
          </a:ln>
        </p:spPr>
      </p:cxnSp>
      <p:sp>
        <p:nvSpPr>
          <p:cNvPr id="77" name="Shape 77"/>
          <p:cNvSpPr txBox="1">
            <a:spLocks noGrp="1"/>
          </p:cNvSpPr>
          <p:nvPr>
            <p:ph type="title"/>
          </p:nvPr>
        </p:nvSpPr>
        <p:spPr>
          <a:xfrm>
            <a:off x="321825" y="694100"/>
            <a:ext cx="2143800" cy="3149400"/>
          </a:xfrm>
          <a:prstGeom prst="rect">
            <a:avLst/>
          </a:prstGeom>
          <a:noFill/>
        </p:spPr>
        <p:txBody>
          <a:bodyPr lIns="91425" tIns="91425" rIns="91425" bIns="91425" anchor="t" anchorCtr="0"/>
          <a:lstStyle>
            <a:lvl1pPr lvl="0" algn="l">
              <a:lnSpc>
                <a:spcPct val="100000"/>
              </a:lnSpc>
              <a:spcBef>
                <a:spcPts val="0"/>
              </a:spcBef>
              <a:spcAft>
                <a:spcPts val="0"/>
              </a:spcAft>
              <a:buNone/>
              <a:defRPr sz="2600" b="1">
                <a:solidFill>
                  <a:schemeClr val="dk1"/>
                </a:solidFill>
              </a:defRPr>
            </a:lvl1pPr>
            <a:lvl2pPr lvl="1" algn="l">
              <a:lnSpc>
                <a:spcPct val="100000"/>
              </a:lnSpc>
              <a:spcBef>
                <a:spcPts val="0"/>
              </a:spcBef>
              <a:spcAft>
                <a:spcPts val="0"/>
              </a:spcAft>
              <a:buNone/>
              <a:defRPr sz="2600" b="1">
                <a:solidFill>
                  <a:schemeClr val="dk1"/>
                </a:solidFill>
              </a:defRPr>
            </a:lvl2pPr>
            <a:lvl3pPr lvl="2" algn="l">
              <a:lnSpc>
                <a:spcPct val="100000"/>
              </a:lnSpc>
              <a:spcBef>
                <a:spcPts val="0"/>
              </a:spcBef>
              <a:spcAft>
                <a:spcPts val="0"/>
              </a:spcAft>
              <a:buNone/>
              <a:defRPr sz="2600" b="1">
                <a:solidFill>
                  <a:schemeClr val="dk1"/>
                </a:solidFill>
              </a:defRPr>
            </a:lvl3pPr>
            <a:lvl4pPr lvl="3" algn="l">
              <a:lnSpc>
                <a:spcPct val="100000"/>
              </a:lnSpc>
              <a:spcBef>
                <a:spcPts val="0"/>
              </a:spcBef>
              <a:spcAft>
                <a:spcPts val="0"/>
              </a:spcAft>
              <a:buNone/>
              <a:defRPr sz="2600" b="1">
                <a:solidFill>
                  <a:schemeClr val="dk1"/>
                </a:solidFill>
              </a:defRPr>
            </a:lvl4pPr>
            <a:lvl5pPr lvl="4" algn="l">
              <a:lnSpc>
                <a:spcPct val="100000"/>
              </a:lnSpc>
              <a:spcBef>
                <a:spcPts val="0"/>
              </a:spcBef>
              <a:spcAft>
                <a:spcPts val="0"/>
              </a:spcAft>
              <a:buNone/>
              <a:defRPr sz="2600" b="1">
                <a:solidFill>
                  <a:schemeClr val="dk1"/>
                </a:solidFill>
              </a:defRPr>
            </a:lvl5pPr>
            <a:lvl6pPr lvl="5" algn="l">
              <a:lnSpc>
                <a:spcPct val="100000"/>
              </a:lnSpc>
              <a:spcBef>
                <a:spcPts val="0"/>
              </a:spcBef>
              <a:spcAft>
                <a:spcPts val="0"/>
              </a:spcAft>
              <a:buNone/>
              <a:defRPr sz="2600" b="1">
                <a:solidFill>
                  <a:schemeClr val="dk1"/>
                </a:solidFill>
              </a:defRPr>
            </a:lvl6pPr>
            <a:lvl7pPr lvl="6" algn="l">
              <a:lnSpc>
                <a:spcPct val="100000"/>
              </a:lnSpc>
              <a:spcBef>
                <a:spcPts val="0"/>
              </a:spcBef>
              <a:spcAft>
                <a:spcPts val="0"/>
              </a:spcAft>
              <a:buNone/>
              <a:defRPr sz="2600" b="1">
                <a:solidFill>
                  <a:schemeClr val="dk1"/>
                </a:solidFill>
              </a:defRPr>
            </a:lvl7pPr>
            <a:lvl8pPr lvl="7" algn="l">
              <a:lnSpc>
                <a:spcPct val="100000"/>
              </a:lnSpc>
              <a:spcBef>
                <a:spcPts val="0"/>
              </a:spcBef>
              <a:spcAft>
                <a:spcPts val="0"/>
              </a:spcAft>
              <a:buNone/>
              <a:defRPr sz="2600" b="1">
                <a:solidFill>
                  <a:schemeClr val="dk1"/>
                </a:solidFill>
              </a:defRPr>
            </a:lvl8pPr>
            <a:lvl9pPr lvl="8" algn="l">
              <a:lnSpc>
                <a:spcPct val="100000"/>
              </a:lnSpc>
              <a:spcBef>
                <a:spcPts val="0"/>
              </a:spcBef>
              <a:spcAft>
                <a:spcPts val="0"/>
              </a:spcAft>
              <a:buNone/>
              <a:defRPr sz="2600" b="1">
                <a:solidFill>
                  <a:schemeClr val="dk1"/>
                </a:solidFill>
              </a:defRPr>
            </a:lvl9pPr>
          </a:lstStyle>
          <a:p>
            <a:endParaRPr/>
          </a:p>
        </p:txBody>
      </p:sp>
      <p:sp>
        <p:nvSpPr>
          <p:cNvPr id="78" name="Shape 78"/>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dk2"/>
                </a:solidFill>
              </a:rPr>
              <a:t>‹#›</a:t>
            </a:fld>
            <a:endParaRPr lang="en" sz="10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3">
    <p:bg>
      <p:bgPr>
        <a:solidFill>
          <a:srgbClr val="FFFFFF"/>
        </a:solidFill>
        <a:effectLst/>
      </p:bgPr>
    </p:bg>
    <p:spTree>
      <p:nvGrpSpPr>
        <p:cNvPr id="1" name="Shape 79"/>
        <p:cNvGrpSpPr/>
        <p:nvPr/>
      </p:nvGrpSpPr>
      <p:grpSpPr>
        <a:xfrm>
          <a:off x="0" y="0"/>
          <a:ext cx="0" cy="0"/>
          <a:chOff x="0" y="0"/>
          <a:chExt cx="0" cy="0"/>
        </a:xfrm>
      </p:grpSpPr>
      <p:sp>
        <p:nvSpPr>
          <p:cNvPr id="80" name="Shape 80"/>
          <p:cNvSpPr/>
          <p:nvPr/>
        </p:nvSpPr>
        <p:spPr>
          <a:xfrm>
            <a:off x="0" y="0"/>
            <a:ext cx="9144000" cy="5143500"/>
          </a:xfrm>
          <a:prstGeom prst="rect">
            <a:avLst/>
          </a:prstGeom>
          <a:solidFill>
            <a:srgbClr val="00DED4"/>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0" y="714000"/>
            <a:ext cx="9144000" cy="3715500"/>
          </a:xfrm>
          <a:prstGeom prst="rect">
            <a:avLst/>
          </a:prstGeom>
          <a:solidFill>
            <a:srgbClr val="0D65B5"/>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8187900" y="4426200"/>
            <a:ext cx="956100" cy="717300"/>
          </a:xfrm>
          <a:prstGeom prst="rect">
            <a:avLst/>
          </a:prstGeom>
          <a:solidFill>
            <a:srgbClr val="A7C9DA"/>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0" y="4429500"/>
            <a:ext cx="2021400" cy="714000"/>
          </a:xfrm>
          <a:prstGeom prst="rect">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4019525" y="4426200"/>
            <a:ext cx="3187200" cy="717300"/>
          </a:xfrm>
          <a:prstGeom prst="rect">
            <a:avLst/>
          </a:prstGeom>
          <a:solidFill>
            <a:srgbClr val="78B5EE"/>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7206725" y="4429500"/>
            <a:ext cx="981000" cy="714000"/>
          </a:xfrm>
          <a:prstGeom prst="rect">
            <a:avLst/>
          </a:prstGeom>
          <a:solidFill>
            <a:srgbClr val="FFCF00"/>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4602600" y="0"/>
            <a:ext cx="4541400" cy="717300"/>
          </a:xfrm>
          <a:prstGeom prst="rect">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87" name="Shape 87"/>
          <p:cNvSpPr txBox="1">
            <a:spLocks noGrp="1"/>
          </p:cNvSpPr>
          <p:nvPr>
            <p:ph type="ctrTitle"/>
          </p:nvPr>
        </p:nvSpPr>
        <p:spPr>
          <a:xfrm>
            <a:off x="973325" y="1341475"/>
            <a:ext cx="6264000" cy="2452500"/>
          </a:xfrm>
          <a:prstGeom prst="rect">
            <a:avLst/>
          </a:prstGeom>
          <a:noFill/>
        </p:spPr>
        <p:txBody>
          <a:bodyPr lIns="91425" tIns="91425" rIns="91425" bIns="91425" anchor="ctr" anchorCtr="0"/>
          <a:lstStyle>
            <a:lvl1pPr lvl="0" algn="l">
              <a:lnSpc>
                <a:spcPct val="100000"/>
              </a:lnSpc>
              <a:spcBef>
                <a:spcPts val="0"/>
              </a:spcBef>
              <a:spcAft>
                <a:spcPts val="0"/>
              </a:spcAft>
              <a:buClr>
                <a:srgbClr val="FFFFFF"/>
              </a:buClr>
              <a:buSzPct val="100000"/>
              <a:buNone/>
              <a:defRPr sz="3600" b="1">
                <a:solidFill>
                  <a:srgbClr val="FFFFFF"/>
                </a:solidFill>
              </a:defRPr>
            </a:lvl1pPr>
            <a:lvl2pPr lvl="1" algn="l">
              <a:lnSpc>
                <a:spcPct val="100000"/>
              </a:lnSpc>
              <a:spcBef>
                <a:spcPts val="0"/>
              </a:spcBef>
              <a:spcAft>
                <a:spcPts val="0"/>
              </a:spcAft>
              <a:buClr>
                <a:srgbClr val="FFFFFF"/>
              </a:buClr>
              <a:buSzPct val="100000"/>
              <a:buNone/>
              <a:defRPr sz="6000" b="1">
                <a:solidFill>
                  <a:srgbClr val="FFFFFF"/>
                </a:solidFill>
              </a:defRPr>
            </a:lvl2pPr>
            <a:lvl3pPr lvl="2" algn="l">
              <a:lnSpc>
                <a:spcPct val="100000"/>
              </a:lnSpc>
              <a:spcBef>
                <a:spcPts val="0"/>
              </a:spcBef>
              <a:spcAft>
                <a:spcPts val="0"/>
              </a:spcAft>
              <a:buClr>
                <a:srgbClr val="FFFFFF"/>
              </a:buClr>
              <a:buSzPct val="100000"/>
              <a:buNone/>
              <a:defRPr sz="6000" b="1">
                <a:solidFill>
                  <a:srgbClr val="FFFFFF"/>
                </a:solidFill>
              </a:defRPr>
            </a:lvl3pPr>
            <a:lvl4pPr lvl="3" algn="l">
              <a:lnSpc>
                <a:spcPct val="100000"/>
              </a:lnSpc>
              <a:spcBef>
                <a:spcPts val="0"/>
              </a:spcBef>
              <a:spcAft>
                <a:spcPts val="0"/>
              </a:spcAft>
              <a:buClr>
                <a:srgbClr val="FFFFFF"/>
              </a:buClr>
              <a:buSzPct val="100000"/>
              <a:buNone/>
              <a:defRPr sz="6000" b="1">
                <a:solidFill>
                  <a:srgbClr val="FFFFFF"/>
                </a:solidFill>
              </a:defRPr>
            </a:lvl4pPr>
            <a:lvl5pPr lvl="4" algn="l">
              <a:lnSpc>
                <a:spcPct val="100000"/>
              </a:lnSpc>
              <a:spcBef>
                <a:spcPts val="0"/>
              </a:spcBef>
              <a:spcAft>
                <a:spcPts val="0"/>
              </a:spcAft>
              <a:buClr>
                <a:srgbClr val="FFFFFF"/>
              </a:buClr>
              <a:buSzPct val="100000"/>
              <a:buNone/>
              <a:defRPr sz="6000" b="1">
                <a:solidFill>
                  <a:srgbClr val="FFFFFF"/>
                </a:solidFill>
              </a:defRPr>
            </a:lvl5pPr>
            <a:lvl6pPr lvl="5" algn="l">
              <a:lnSpc>
                <a:spcPct val="100000"/>
              </a:lnSpc>
              <a:spcBef>
                <a:spcPts val="0"/>
              </a:spcBef>
              <a:spcAft>
                <a:spcPts val="0"/>
              </a:spcAft>
              <a:buClr>
                <a:srgbClr val="FFFFFF"/>
              </a:buClr>
              <a:buSzPct val="100000"/>
              <a:buNone/>
              <a:defRPr sz="6000" b="1">
                <a:solidFill>
                  <a:srgbClr val="FFFFFF"/>
                </a:solidFill>
              </a:defRPr>
            </a:lvl6pPr>
            <a:lvl7pPr lvl="6" algn="l">
              <a:lnSpc>
                <a:spcPct val="100000"/>
              </a:lnSpc>
              <a:spcBef>
                <a:spcPts val="0"/>
              </a:spcBef>
              <a:spcAft>
                <a:spcPts val="0"/>
              </a:spcAft>
              <a:buClr>
                <a:srgbClr val="FFFFFF"/>
              </a:buClr>
              <a:buSzPct val="100000"/>
              <a:buNone/>
              <a:defRPr sz="6000" b="1">
                <a:solidFill>
                  <a:srgbClr val="FFFFFF"/>
                </a:solidFill>
              </a:defRPr>
            </a:lvl7pPr>
            <a:lvl8pPr lvl="7" algn="l">
              <a:lnSpc>
                <a:spcPct val="100000"/>
              </a:lnSpc>
              <a:spcBef>
                <a:spcPts val="0"/>
              </a:spcBef>
              <a:spcAft>
                <a:spcPts val="0"/>
              </a:spcAft>
              <a:buClr>
                <a:srgbClr val="FFFFFF"/>
              </a:buClr>
              <a:buSzPct val="100000"/>
              <a:buNone/>
              <a:defRPr sz="6000" b="1">
                <a:solidFill>
                  <a:srgbClr val="FFFFFF"/>
                </a:solidFill>
              </a:defRPr>
            </a:lvl8pPr>
            <a:lvl9pPr lvl="8" algn="l">
              <a:lnSpc>
                <a:spcPct val="100000"/>
              </a:lnSpc>
              <a:spcBef>
                <a:spcPts val="0"/>
              </a:spcBef>
              <a:spcAft>
                <a:spcPts val="0"/>
              </a:spcAft>
              <a:buClr>
                <a:srgbClr val="FFFFFF"/>
              </a:buClr>
              <a:buSzPct val="100000"/>
              <a:buNone/>
              <a:defRPr sz="6000" b="1">
                <a:solidFill>
                  <a:srgbClr val="FFFFFF"/>
                </a:solidFill>
              </a:defRPr>
            </a:lvl9pPr>
          </a:lstStyle>
          <a:p>
            <a:endParaRPr/>
          </a:p>
        </p:txBody>
      </p:sp>
      <p:sp>
        <p:nvSpPr>
          <p:cNvPr id="88" name="Shape 88"/>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ustom layout 4">
    <p:bg>
      <p:bgPr>
        <a:solidFill>
          <a:srgbClr val="FFFFFF"/>
        </a:solidFill>
        <a:effectLst/>
      </p:bgPr>
    </p:bg>
    <p:spTree>
      <p:nvGrpSpPr>
        <p:cNvPr id="1"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rgbClr val="00DED4"/>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0" y="714000"/>
            <a:ext cx="9144000" cy="3715500"/>
          </a:xfrm>
          <a:prstGeom prst="rect">
            <a:avLst/>
          </a:prstGeom>
          <a:solidFill>
            <a:srgbClr val="0D65B5"/>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8187900" y="4426200"/>
            <a:ext cx="956100" cy="717300"/>
          </a:xfrm>
          <a:prstGeom prst="rect">
            <a:avLst/>
          </a:prstGeom>
          <a:solidFill>
            <a:srgbClr val="A7C9DA"/>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0" y="4429500"/>
            <a:ext cx="2021400" cy="714000"/>
          </a:xfrm>
          <a:prstGeom prst="rect">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4019525" y="4426200"/>
            <a:ext cx="3187200" cy="717300"/>
          </a:xfrm>
          <a:prstGeom prst="rect">
            <a:avLst/>
          </a:prstGeom>
          <a:solidFill>
            <a:srgbClr val="78B5EE"/>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7206725" y="4429500"/>
            <a:ext cx="981000" cy="714000"/>
          </a:xfrm>
          <a:prstGeom prst="rect">
            <a:avLst/>
          </a:prstGeom>
          <a:solidFill>
            <a:srgbClr val="FFCF00"/>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602600" y="0"/>
            <a:ext cx="4541400" cy="717300"/>
          </a:xfrm>
          <a:prstGeom prst="rect">
            <a:avLst/>
          </a:prstGeom>
          <a:solidFill>
            <a:srgbClr val="0B5394"/>
          </a:solidFill>
          <a:ln>
            <a:noFill/>
          </a:ln>
        </p:spPr>
        <p:txBody>
          <a:bodyPr lIns="91425" tIns="91425" rIns="91425" bIns="91425" anchor="ctr" anchorCtr="0">
            <a:noAutofit/>
          </a:bodyPr>
          <a:lstStyle/>
          <a:p>
            <a:pPr lvl="0">
              <a:spcBef>
                <a:spcPts val="0"/>
              </a:spcBef>
              <a:buNone/>
            </a:pPr>
            <a:endParaRPr/>
          </a:p>
        </p:txBody>
      </p:sp>
      <p:sp>
        <p:nvSpPr>
          <p:cNvPr id="97" name="Shape 97"/>
          <p:cNvSpPr txBox="1">
            <a:spLocks noGrp="1"/>
          </p:cNvSpPr>
          <p:nvPr>
            <p:ph type="ctrTitle"/>
          </p:nvPr>
        </p:nvSpPr>
        <p:spPr>
          <a:xfrm>
            <a:off x="973325" y="1341475"/>
            <a:ext cx="6264000" cy="2452500"/>
          </a:xfrm>
          <a:prstGeom prst="rect">
            <a:avLst/>
          </a:prstGeom>
          <a:noFill/>
        </p:spPr>
        <p:txBody>
          <a:bodyPr lIns="91425" tIns="91425" rIns="91425" bIns="91425" anchor="ctr" anchorCtr="0"/>
          <a:lstStyle>
            <a:lvl1pPr lvl="0" algn="l">
              <a:lnSpc>
                <a:spcPct val="100000"/>
              </a:lnSpc>
              <a:spcBef>
                <a:spcPts val="0"/>
              </a:spcBef>
              <a:spcAft>
                <a:spcPts val="0"/>
              </a:spcAft>
              <a:buClr>
                <a:srgbClr val="FFFFFF"/>
              </a:buClr>
              <a:buSzPct val="100000"/>
              <a:buNone/>
              <a:defRPr sz="3600" b="1">
                <a:solidFill>
                  <a:srgbClr val="FFFFFF"/>
                </a:solidFill>
              </a:defRPr>
            </a:lvl1pPr>
            <a:lvl2pPr lvl="1" algn="l">
              <a:lnSpc>
                <a:spcPct val="100000"/>
              </a:lnSpc>
              <a:spcBef>
                <a:spcPts val="0"/>
              </a:spcBef>
              <a:spcAft>
                <a:spcPts val="0"/>
              </a:spcAft>
              <a:buClr>
                <a:srgbClr val="FFFFFF"/>
              </a:buClr>
              <a:buSzPct val="100000"/>
              <a:buNone/>
              <a:defRPr sz="6000" b="1">
                <a:solidFill>
                  <a:srgbClr val="FFFFFF"/>
                </a:solidFill>
              </a:defRPr>
            </a:lvl2pPr>
            <a:lvl3pPr lvl="2" algn="l">
              <a:lnSpc>
                <a:spcPct val="100000"/>
              </a:lnSpc>
              <a:spcBef>
                <a:spcPts val="0"/>
              </a:spcBef>
              <a:spcAft>
                <a:spcPts val="0"/>
              </a:spcAft>
              <a:buClr>
                <a:srgbClr val="FFFFFF"/>
              </a:buClr>
              <a:buSzPct val="100000"/>
              <a:buNone/>
              <a:defRPr sz="6000" b="1">
                <a:solidFill>
                  <a:srgbClr val="FFFFFF"/>
                </a:solidFill>
              </a:defRPr>
            </a:lvl3pPr>
            <a:lvl4pPr lvl="3" algn="l">
              <a:lnSpc>
                <a:spcPct val="100000"/>
              </a:lnSpc>
              <a:spcBef>
                <a:spcPts val="0"/>
              </a:spcBef>
              <a:spcAft>
                <a:spcPts val="0"/>
              </a:spcAft>
              <a:buClr>
                <a:srgbClr val="FFFFFF"/>
              </a:buClr>
              <a:buSzPct val="100000"/>
              <a:buNone/>
              <a:defRPr sz="6000" b="1">
                <a:solidFill>
                  <a:srgbClr val="FFFFFF"/>
                </a:solidFill>
              </a:defRPr>
            </a:lvl4pPr>
            <a:lvl5pPr lvl="4" algn="l">
              <a:lnSpc>
                <a:spcPct val="100000"/>
              </a:lnSpc>
              <a:spcBef>
                <a:spcPts val="0"/>
              </a:spcBef>
              <a:spcAft>
                <a:spcPts val="0"/>
              </a:spcAft>
              <a:buClr>
                <a:srgbClr val="FFFFFF"/>
              </a:buClr>
              <a:buSzPct val="100000"/>
              <a:buNone/>
              <a:defRPr sz="6000" b="1">
                <a:solidFill>
                  <a:srgbClr val="FFFFFF"/>
                </a:solidFill>
              </a:defRPr>
            </a:lvl5pPr>
            <a:lvl6pPr lvl="5" algn="l">
              <a:lnSpc>
                <a:spcPct val="100000"/>
              </a:lnSpc>
              <a:spcBef>
                <a:spcPts val="0"/>
              </a:spcBef>
              <a:spcAft>
                <a:spcPts val="0"/>
              </a:spcAft>
              <a:buClr>
                <a:srgbClr val="FFFFFF"/>
              </a:buClr>
              <a:buSzPct val="100000"/>
              <a:buNone/>
              <a:defRPr sz="6000" b="1">
                <a:solidFill>
                  <a:srgbClr val="FFFFFF"/>
                </a:solidFill>
              </a:defRPr>
            </a:lvl6pPr>
            <a:lvl7pPr lvl="6" algn="l">
              <a:lnSpc>
                <a:spcPct val="100000"/>
              </a:lnSpc>
              <a:spcBef>
                <a:spcPts val="0"/>
              </a:spcBef>
              <a:spcAft>
                <a:spcPts val="0"/>
              </a:spcAft>
              <a:buClr>
                <a:srgbClr val="FFFFFF"/>
              </a:buClr>
              <a:buSzPct val="100000"/>
              <a:buNone/>
              <a:defRPr sz="6000" b="1">
                <a:solidFill>
                  <a:srgbClr val="FFFFFF"/>
                </a:solidFill>
              </a:defRPr>
            </a:lvl7pPr>
            <a:lvl8pPr lvl="7" algn="l">
              <a:lnSpc>
                <a:spcPct val="100000"/>
              </a:lnSpc>
              <a:spcBef>
                <a:spcPts val="0"/>
              </a:spcBef>
              <a:spcAft>
                <a:spcPts val="0"/>
              </a:spcAft>
              <a:buClr>
                <a:srgbClr val="FFFFFF"/>
              </a:buClr>
              <a:buSzPct val="100000"/>
              <a:buNone/>
              <a:defRPr sz="6000" b="1">
                <a:solidFill>
                  <a:srgbClr val="FFFFFF"/>
                </a:solidFill>
              </a:defRPr>
            </a:lvl8pPr>
            <a:lvl9pPr lvl="8" algn="l">
              <a:lnSpc>
                <a:spcPct val="100000"/>
              </a:lnSpc>
              <a:spcBef>
                <a:spcPts val="0"/>
              </a:spcBef>
              <a:spcAft>
                <a:spcPts val="0"/>
              </a:spcAft>
              <a:buClr>
                <a:srgbClr val="FFFFFF"/>
              </a:buClr>
              <a:buSzPct val="100000"/>
              <a:buNone/>
              <a:defRPr sz="6000" b="1">
                <a:solidFill>
                  <a:srgbClr val="FFFFFF"/>
                </a:solidFill>
              </a:defRPr>
            </a:lvl9pPr>
          </a:lstStyle>
          <a:p>
            <a:endParaRPr/>
          </a:p>
        </p:txBody>
      </p:sp>
      <p:sp>
        <p:nvSpPr>
          <p:cNvPr id="98" name="Shape 98"/>
          <p:cNvSpPr txBox="1">
            <a:spLocks noGrp="1"/>
          </p:cNvSpPr>
          <p:nvPr>
            <p:ph type="sldNum" idx="12"/>
          </p:nvPr>
        </p:nvSpPr>
        <p:spPr>
          <a:xfrm>
            <a:off x="8472457" y="4663216"/>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rgbClr val="FFFFFF"/>
                </a:solidFill>
              </a:rPr>
              <a:t>‹#›</a:t>
            </a:fld>
            <a:endParaRPr lang="en" sz="10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ustom layout 5">
    <p:bg>
      <p:bgPr>
        <a:solidFill>
          <a:srgbClr val="FFFFFF"/>
        </a:solidFill>
        <a:effectLst/>
      </p:bgPr>
    </p:bg>
    <p:spTree>
      <p:nvGrpSpPr>
        <p:cNvPr id="1" name="Shape 99"/>
        <p:cNvGrpSpPr/>
        <p:nvPr/>
      </p:nvGrpSpPr>
      <p:grpSpPr>
        <a:xfrm>
          <a:off x="0" y="0"/>
          <a:ext cx="0" cy="0"/>
          <a:chOff x="0" y="0"/>
          <a:chExt cx="0" cy="0"/>
        </a:xfrm>
      </p:grpSpPr>
      <p:sp>
        <p:nvSpPr>
          <p:cNvPr id="100" name="Shape 100"/>
          <p:cNvSpPr/>
          <p:nvPr/>
        </p:nvSpPr>
        <p:spPr>
          <a:xfrm>
            <a:off x="0" y="0"/>
            <a:ext cx="9144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nvGrpSpPr>
          <p:cNvPr id="101" name="Shape 101"/>
          <p:cNvGrpSpPr/>
          <p:nvPr/>
        </p:nvGrpSpPr>
        <p:grpSpPr>
          <a:xfrm>
            <a:off x="2105247" y="1"/>
            <a:ext cx="7038765" cy="5138760"/>
            <a:chOff x="3388635" y="43347"/>
            <a:chExt cx="5755327" cy="4201766"/>
          </a:xfrm>
        </p:grpSpPr>
        <p:sp>
          <p:nvSpPr>
            <p:cNvPr id="102" name="Shape 102"/>
            <p:cNvSpPr/>
            <p:nvPr/>
          </p:nvSpPr>
          <p:spPr>
            <a:xfrm>
              <a:off x="3837146"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85658"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734169"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5182680"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5631191"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6079703"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6528214"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09" name="Shape 109"/>
            <p:cNvSpPr/>
            <p:nvPr/>
          </p:nvSpPr>
          <p:spPr>
            <a:xfrm>
              <a:off x="6976725"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0" name="Shape 110"/>
            <p:cNvSpPr/>
            <p:nvPr/>
          </p:nvSpPr>
          <p:spPr>
            <a:xfrm>
              <a:off x="7425228"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1" name="Shape 111"/>
            <p:cNvSpPr/>
            <p:nvPr/>
          </p:nvSpPr>
          <p:spPr>
            <a:xfrm>
              <a:off x="7873740"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8322251"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3" name="Shape 113"/>
            <p:cNvSpPr/>
            <p:nvPr/>
          </p:nvSpPr>
          <p:spPr>
            <a:xfrm>
              <a:off x="8770762" y="1754163"/>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837146"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5" name="Shape 115"/>
            <p:cNvSpPr/>
            <p:nvPr/>
          </p:nvSpPr>
          <p:spPr>
            <a:xfrm>
              <a:off x="4285658"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6" name="Shape 116"/>
            <p:cNvSpPr/>
            <p:nvPr/>
          </p:nvSpPr>
          <p:spPr>
            <a:xfrm>
              <a:off x="4734169"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7" name="Shape 117"/>
            <p:cNvSpPr/>
            <p:nvPr/>
          </p:nvSpPr>
          <p:spPr>
            <a:xfrm>
              <a:off x="5182680"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8" name="Shape 118"/>
            <p:cNvSpPr/>
            <p:nvPr/>
          </p:nvSpPr>
          <p:spPr>
            <a:xfrm>
              <a:off x="5631191"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19" name="Shape 119"/>
            <p:cNvSpPr/>
            <p:nvPr/>
          </p:nvSpPr>
          <p:spPr>
            <a:xfrm>
              <a:off x="6079703"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0" name="Shape 120"/>
            <p:cNvSpPr/>
            <p:nvPr/>
          </p:nvSpPr>
          <p:spPr>
            <a:xfrm>
              <a:off x="6528214"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a:off x="6976725"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2" name="Shape 122"/>
            <p:cNvSpPr/>
            <p:nvPr/>
          </p:nvSpPr>
          <p:spPr>
            <a:xfrm>
              <a:off x="7425228"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3" name="Shape 123"/>
            <p:cNvSpPr/>
            <p:nvPr/>
          </p:nvSpPr>
          <p:spPr>
            <a:xfrm>
              <a:off x="7873740"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a:off x="8322251"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5" name="Shape 125"/>
            <p:cNvSpPr/>
            <p:nvPr/>
          </p:nvSpPr>
          <p:spPr>
            <a:xfrm>
              <a:off x="8770762" y="1326459"/>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3837146"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285658"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4734169"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5182680"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5631191"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6079703"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6528214"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6976725"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7425228"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7873740"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8322251"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8770762" y="898755"/>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3388635"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3837146"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4285658"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4734169"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5182680"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5631191"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6079703"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528214"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976725"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7425228"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7873740"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322251"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770762" y="471051"/>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3388635"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3837146"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4285658"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4734169" y="43359"/>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5182680"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6" name="Shape 156"/>
            <p:cNvSpPr/>
            <p:nvPr/>
          </p:nvSpPr>
          <p:spPr>
            <a:xfrm>
              <a:off x="5631191"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a:off x="6079703"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a:off x="6528214"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59" name="Shape 159"/>
            <p:cNvSpPr/>
            <p:nvPr/>
          </p:nvSpPr>
          <p:spPr>
            <a:xfrm>
              <a:off x="6976725"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0" name="Shape 160"/>
            <p:cNvSpPr/>
            <p:nvPr/>
          </p:nvSpPr>
          <p:spPr>
            <a:xfrm>
              <a:off x="7425228"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7873740"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a:off x="8322251"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a:off x="8770762" y="43347"/>
              <a:ext cx="373200" cy="373199"/>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4" name="Shape 164"/>
            <p:cNvSpPr/>
            <p:nvPr/>
          </p:nvSpPr>
          <p:spPr>
            <a:xfrm>
              <a:off x="3837146"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5" name="Shape 165"/>
            <p:cNvSpPr/>
            <p:nvPr/>
          </p:nvSpPr>
          <p:spPr>
            <a:xfrm>
              <a:off x="4285658"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4734169"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5182680"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8" name="Shape 168"/>
            <p:cNvSpPr/>
            <p:nvPr/>
          </p:nvSpPr>
          <p:spPr>
            <a:xfrm>
              <a:off x="5631191"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69" name="Shape 169"/>
            <p:cNvSpPr/>
            <p:nvPr/>
          </p:nvSpPr>
          <p:spPr>
            <a:xfrm>
              <a:off x="6079703"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0" name="Shape 170"/>
            <p:cNvSpPr/>
            <p:nvPr/>
          </p:nvSpPr>
          <p:spPr>
            <a:xfrm>
              <a:off x="6528214"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6976725"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425228"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7873740"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8322251"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8770762" y="3871914"/>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3837146"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4285658"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4734169"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5182680"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5631191"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6079703"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6528214"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6976725"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7425228"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7873740"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8322251"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8770762" y="3444210"/>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3837146"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4285658"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734169"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5182680"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5631191"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6079703"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6528214"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5" name="Shape 195"/>
            <p:cNvSpPr/>
            <p:nvPr/>
          </p:nvSpPr>
          <p:spPr>
            <a:xfrm>
              <a:off x="6976725"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7425228"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7" name="Shape 197"/>
            <p:cNvSpPr/>
            <p:nvPr/>
          </p:nvSpPr>
          <p:spPr>
            <a:xfrm>
              <a:off x="7873740"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8322251"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199" name="Shape 199"/>
            <p:cNvSpPr/>
            <p:nvPr/>
          </p:nvSpPr>
          <p:spPr>
            <a:xfrm>
              <a:off x="8770762" y="3016506"/>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a:off x="3837146"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1" name="Shape 201"/>
            <p:cNvSpPr/>
            <p:nvPr/>
          </p:nvSpPr>
          <p:spPr>
            <a:xfrm>
              <a:off x="4285658"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a:off x="4734169"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3" name="Shape 203"/>
            <p:cNvSpPr/>
            <p:nvPr/>
          </p:nvSpPr>
          <p:spPr>
            <a:xfrm>
              <a:off x="5182680"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4" name="Shape 204"/>
            <p:cNvSpPr/>
            <p:nvPr/>
          </p:nvSpPr>
          <p:spPr>
            <a:xfrm>
              <a:off x="5631191"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5" name="Shape 205"/>
            <p:cNvSpPr/>
            <p:nvPr/>
          </p:nvSpPr>
          <p:spPr>
            <a:xfrm>
              <a:off x="6079703"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a:off x="6528214"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7" name="Shape 207"/>
            <p:cNvSpPr/>
            <p:nvPr/>
          </p:nvSpPr>
          <p:spPr>
            <a:xfrm>
              <a:off x="6976725"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8" name="Shape 208"/>
            <p:cNvSpPr/>
            <p:nvPr/>
          </p:nvSpPr>
          <p:spPr>
            <a:xfrm>
              <a:off x="7425228"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09" name="Shape 209"/>
            <p:cNvSpPr/>
            <p:nvPr/>
          </p:nvSpPr>
          <p:spPr>
            <a:xfrm>
              <a:off x="7873740"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0" name="Shape 210"/>
            <p:cNvSpPr/>
            <p:nvPr/>
          </p:nvSpPr>
          <p:spPr>
            <a:xfrm>
              <a:off x="8322251"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1" name="Shape 211"/>
            <p:cNvSpPr/>
            <p:nvPr/>
          </p:nvSpPr>
          <p:spPr>
            <a:xfrm>
              <a:off x="8770762" y="2588802"/>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2" name="Shape 212"/>
            <p:cNvSpPr/>
            <p:nvPr/>
          </p:nvSpPr>
          <p:spPr>
            <a:xfrm>
              <a:off x="3837146"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3" name="Shape 213"/>
            <p:cNvSpPr/>
            <p:nvPr/>
          </p:nvSpPr>
          <p:spPr>
            <a:xfrm>
              <a:off x="4285658"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4734169"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5182680"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5631191"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6079703"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6528214"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6976725"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7425228"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7873740"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8322251"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8770762" y="2161098"/>
              <a:ext cx="373200" cy="373200"/>
            </a:xfrm>
            <a:prstGeom prst="ellipse">
              <a:avLst/>
            </a:prstGeom>
            <a:solidFill>
              <a:srgbClr val="DEDEDE">
                <a:alpha val="11540"/>
              </a:srgbClr>
            </a:solidFill>
            <a:ln>
              <a:noFill/>
            </a:ln>
          </p:spPr>
          <p:txBody>
            <a:bodyPr lIns="91425" tIns="91425" rIns="91425" bIns="91425" anchor="ctr" anchorCtr="0">
              <a:noAutofit/>
            </a:bodyPr>
            <a:lstStyle/>
            <a:p>
              <a:pPr lvl="0">
                <a:spcBef>
                  <a:spcPts val="0"/>
                </a:spcBef>
                <a:buNone/>
              </a:pPr>
              <a:endParaRPr/>
            </a:p>
          </p:txBody>
        </p:sp>
      </p:grpSp>
      <p:sp>
        <p:nvSpPr>
          <p:cNvPr id="224" name="Shape 224"/>
          <p:cNvSpPr/>
          <p:nvPr/>
        </p:nvSpPr>
        <p:spPr>
          <a:xfrm>
            <a:off x="3396589" y="0"/>
            <a:ext cx="3250800" cy="51435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0" y="0"/>
            <a:ext cx="3415800" cy="5143500"/>
          </a:xfrm>
          <a:prstGeom prst="rect">
            <a:avLst/>
          </a:prstGeom>
          <a:solidFill>
            <a:schemeClr val="lt1"/>
          </a:solidFill>
          <a:ln>
            <a:noFill/>
          </a:ln>
        </p:spPr>
        <p:txBody>
          <a:bodyPr lIns="91425" tIns="45700" rIns="91425" bIns="45700" anchor="ctr" anchorCtr="0">
            <a:noAutofit/>
          </a:bodyPr>
          <a:lstStyle/>
          <a:p>
            <a:pPr lvl="0">
              <a:spcBef>
                <a:spcPts val="0"/>
              </a:spcBef>
              <a:buNone/>
            </a:pPr>
            <a:endParaRPr/>
          </a:p>
        </p:txBody>
      </p:sp>
      <p:sp>
        <p:nvSpPr>
          <p:cNvPr id="226" name="Shape 226"/>
          <p:cNvSpPr/>
          <p:nvPr/>
        </p:nvSpPr>
        <p:spPr>
          <a:xfrm>
            <a:off x="685175" y="2731725"/>
            <a:ext cx="61200" cy="14553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227" name="Shape 227"/>
          <p:cNvSpPr txBox="1">
            <a:spLocks noGrp="1"/>
          </p:cNvSpPr>
          <p:nvPr>
            <p:ph type="ctrTitle"/>
          </p:nvPr>
        </p:nvSpPr>
        <p:spPr>
          <a:xfrm>
            <a:off x="992425" y="2536400"/>
            <a:ext cx="3136800" cy="1884900"/>
          </a:xfrm>
          <a:prstGeom prst="rect">
            <a:avLst/>
          </a:prstGeom>
          <a:noFill/>
        </p:spPr>
        <p:txBody>
          <a:bodyPr lIns="91425" tIns="91425" rIns="91425" bIns="91425" anchor="ctr" anchorCtr="0"/>
          <a:lstStyle>
            <a:lvl1pPr lvl="0" algn="l">
              <a:lnSpc>
                <a:spcPct val="100000"/>
              </a:lnSpc>
              <a:spcBef>
                <a:spcPts val="0"/>
              </a:spcBef>
              <a:spcAft>
                <a:spcPts val="0"/>
              </a:spcAft>
              <a:buClr>
                <a:schemeClr val="dk1"/>
              </a:buClr>
              <a:buSzPct val="100000"/>
              <a:buNone/>
              <a:defRPr sz="3600" b="1">
                <a:solidFill>
                  <a:schemeClr val="dk1"/>
                </a:solidFill>
              </a:defRPr>
            </a:lvl1pPr>
            <a:lvl2pPr lvl="1" algn="l">
              <a:lnSpc>
                <a:spcPct val="100000"/>
              </a:lnSpc>
              <a:spcBef>
                <a:spcPts val="0"/>
              </a:spcBef>
              <a:spcAft>
                <a:spcPts val="0"/>
              </a:spcAft>
              <a:buClr>
                <a:schemeClr val="dk1"/>
              </a:buClr>
              <a:buSzPct val="100000"/>
              <a:buNone/>
              <a:defRPr sz="3600" b="1">
                <a:solidFill>
                  <a:schemeClr val="dk1"/>
                </a:solidFill>
              </a:defRPr>
            </a:lvl2pPr>
            <a:lvl3pPr lvl="2" algn="l">
              <a:lnSpc>
                <a:spcPct val="100000"/>
              </a:lnSpc>
              <a:spcBef>
                <a:spcPts val="0"/>
              </a:spcBef>
              <a:spcAft>
                <a:spcPts val="0"/>
              </a:spcAft>
              <a:buClr>
                <a:schemeClr val="dk1"/>
              </a:buClr>
              <a:buSzPct val="100000"/>
              <a:buNone/>
              <a:defRPr sz="3600" b="1">
                <a:solidFill>
                  <a:schemeClr val="dk1"/>
                </a:solidFill>
              </a:defRPr>
            </a:lvl3pPr>
            <a:lvl4pPr lvl="3" algn="l">
              <a:lnSpc>
                <a:spcPct val="100000"/>
              </a:lnSpc>
              <a:spcBef>
                <a:spcPts val="0"/>
              </a:spcBef>
              <a:spcAft>
                <a:spcPts val="0"/>
              </a:spcAft>
              <a:buClr>
                <a:schemeClr val="dk1"/>
              </a:buClr>
              <a:buSzPct val="100000"/>
              <a:buNone/>
              <a:defRPr sz="3600" b="1">
                <a:solidFill>
                  <a:schemeClr val="dk1"/>
                </a:solidFill>
              </a:defRPr>
            </a:lvl4pPr>
            <a:lvl5pPr lvl="4" algn="l">
              <a:lnSpc>
                <a:spcPct val="100000"/>
              </a:lnSpc>
              <a:spcBef>
                <a:spcPts val="0"/>
              </a:spcBef>
              <a:spcAft>
                <a:spcPts val="0"/>
              </a:spcAft>
              <a:buClr>
                <a:schemeClr val="dk1"/>
              </a:buClr>
              <a:buSzPct val="100000"/>
              <a:buNone/>
              <a:defRPr sz="3600" b="1">
                <a:solidFill>
                  <a:schemeClr val="dk1"/>
                </a:solidFill>
              </a:defRPr>
            </a:lvl5pPr>
            <a:lvl6pPr lvl="5" algn="l">
              <a:lnSpc>
                <a:spcPct val="100000"/>
              </a:lnSpc>
              <a:spcBef>
                <a:spcPts val="0"/>
              </a:spcBef>
              <a:spcAft>
                <a:spcPts val="0"/>
              </a:spcAft>
              <a:buClr>
                <a:schemeClr val="dk1"/>
              </a:buClr>
              <a:buSzPct val="100000"/>
              <a:buNone/>
              <a:defRPr sz="3600" b="1">
                <a:solidFill>
                  <a:schemeClr val="dk1"/>
                </a:solidFill>
              </a:defRPr>
            </a:lvl6pPr>
            <a:lvl7pPr lvl="6" algn="l">
              <a:lnSpc>
                <a:spcPct val="100000"/>
              </a:lnSpc>
              <a:spcBef>
                <a:spcPts val="0"/>
              </a:spcBef>
              <a:spcAft>
                <a:spcPts val="0"/>
              </a:spcAft>
              <a:buClr>
                <a:schemeClr val="dk1"/>
              </a:buClr>
              <a:buSzPct val="100000"/>
              <a:buNone/>
              <a:defRPr sz="3600" b="1">
                <a:solidFill>
                  <a:schemeClr val="dk1"/>
                </a:solidFill>
              </a:defRPr>
            </a:lvl7pPr>
            <a:lvl8pPr lvl="7" algn="l">
              <a:lnSpc>
                <a:spcPct val="100000"/>
              </a:lnSpc>
              <a:spcBef>
                <a:spcPts val="0"/>
              </a:spcBef>
              <a:spcAft>
                <a:spcPts val="0"/>
              </a:spcAft>
              <a:buClr>
                <a:schemeClr val="dk1"/>
              </a:buClr>
              <a:buSzPct val="100000"/>
              <a:buNone/>
              <a:defRPr sz="3600" b="1">
                <a:solidFill>
                  <a:schemeClr val="dk1"/>
                </a:solidFill>
              </a:defRPr>
            </a:lvl8pPr>
            <a:lvl9pPr lvl="8" algn="l">
              <a:lnSpc>
                <a:spcPct val="100000"/>
              </a:lnSpc>
              <a:spcBef>
                <a:spcPts val="0"/>
              </a:spcBef>
              <a:spcAft>
                <a:spcPts val="0"/>
              </a:spcAft>
              <a:buClr>
                <a:schemeClr val="dk1"/>
              </a:buClr>
              <a:buSzPct val="100000"/>
              <a:buNone/>
              <a:defRPr sz="3600" b="1">
                <a:solidFill>
                  <a:schemeClr val="dk1"/>
                </a:solidFill>
              </a:defRPr>
            </a:lvl9pPr>
          </a:lstStyle>
          <a:p>
            <a:endParaRPr/>
          </a:p>
        </p:txBody>
      </p:sp>
      <p:sp>
        <p:nvSpPr>
          <p:cNvPr id="228" name="Shape 228"/>
          <p:cNvSpPr txBox="1">
            <a:spLocks noGrp="1"/>
          </p:cNvSpPr>
          <p:nvPr>
            <p:ph type="sldNum" idx="12"/>
          </p:nvPr>
        </p:nvSpPr>
        <p:spPr>
          <a:xfrm>
            <a:off x="8472457" y="4706554"/>
            <a:ext cx="548700" cy="393600"/>
          </a:xfrm>
          <a:prstGeom prst="rect">
            <a:avLst/>
          </a:prstGeom>
          <a:noFill/>
        </p:spPr>
        <p:txBody>
          <a:bodyPr lIns="91425" tIns="91425" rIns="91425" bIns="91425" anchor="ctr" anchorCtr="0">
            <a:noAutofit/>
          </a:bodyPr>
          <a:lstStyle/>
          <a:p>
            <a:pPr lvl="0" algn="r">
              <a:lnSpc>
                <a:spcPct val="100000"/>
              </a:lnSpc>
              <a:spcBef>
                <a:spcPts val="0"/>
              </a:spcBef>
              <a:spcAft>
                <a:spcPts val="0"/>
              </a:spcAft>
              <a:buNone/>
            </a:pPr>
            <a:fld id="{00000000-1234-1234-1234-123412341234}" type="slidenum">
              <a:rPr lang="en" sz="1000">
                <a:solidFill>
                  <a:schemeClr val="lt1"/>
                </a:solidFill>
              </a:rPr>
              <a:t>‹#›</a:t>
            </a:fld>
            <a:endParaRPr lang="en" sz="100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4" name="Shape 34"/>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5" name="Shape 55"/>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cloud-hd.chiefarchitect.com/1/images/general/doll-house-full.jpg" TargetMode="External"/><Relationship Id="rId5" Type="http://schemas.openxmlformats.org/officeDocument/2006/relationships/hyperlink" Target="http://www.designboom.com/wp-content/uploads/2015/11/morpholio-trace-board-applications-ipad-pro-designboom-10-818x613.jpg" TargetMode="Externa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hyperlink" Target="https://www.yobi3d.com/#!/search?q=vehicle"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ctrTitle"/>
          </p:nvPr>
        </p:nvSpPr>
        <p:spPr>
          <a:xfrm>
            <a:off x="358500" y="666825"/>
            <a:ext cx="8222100" cy="933600"/>
          </a:xfrm>
          <a:prstGeom prst="rect">
            <a:avLst/>
          </a:prstGeom>
        </p:spPr>
        <p:txBody>
          <a:bodyPr lIns="91425" tIns="91425" rIns="91425" bIns="91425" anchor="b" anchorCtr="0">
            <a:noAutofit/>
          </a:bodyPr>
          <a:lstStyle/>
          <a:p>
            <a:pPr lvl="0">
              <a:spcBef>
                <a:spcPts val="0"/>
              </a:spcBef>
              <a:buNone/>
            </a:pPr>
            <a:r>
              <a:rPr lang="en" sz="3000"/>
              <a:t>3D Object Clouds: Viewing Virtual Objects in Interactive Clouds on Mobile Devices</a:t>
            </a:r>
          </a:p>
        </p:txBody>
      </p:sp>
      <p:sp>
        <p:nvSpPr>
          <p:cNvPr id="234" name="Shape 234"/>
          <p:cNvSpPr txBox="1">
            <a:spLocks noGrp="1"/>
          </p:cNvSpPr>
          <p:nvPr>
            <p:ph type="subTitle" idx="1"/>
          </p:nvPr>
        </p:nvSpPr>
        <p:spPr>
          <a:xfrm>
            <a:off x="358500" y="1743380"/>
            <a:ext cx="8222100" cy="432900"/>
          </a:xfrm>
          <a:prstGeom prst="rect">
            <a:avLst/>
          </a:prstGeom>
        </p:spPr>
        <p:txBody>
          <a:bodyPr lIns="91425" tIns="91425" rIns="91425" bIns="91425" anchor="t" anchorCtr="0">
            <a:noAutofit/>
          </a:bodyPr>
          <a:lstStyle/>
          <a:p>
            <a:pPr lvl="0">
              <a:spcBef>
                <a:spcPts val="0"/>
              </a:spcBef>
              <a:buNone/>
            </a:pPr>
            <a:r>
              <a:rPr lang="en" sz="2000"/>
              <a:t>Xiaoting Hong</a:t>
            </a:r>
          </a:p>
        </p:txBody>
      </p:sp>
      <p:sp>
        <p:nvSpPr>
          <p:cNvPr id="235" name="Shape 235"/>
          <p:cNvSpPr txBox="1">
            <a:spLocks noGrp="1"/>
          </p:cNvSpPr>
          <p:nvPr>
            <p:ph type="subTitle" idx="1"/>
          </p:nvPr>
        </p:nvSpPr>
        <p:spPr>
          <a:xfrm>
            <a:off x="358500" y="2953580"/>
            <a:ext cx="8222100" cy="432900"/>
          </a:xfrm>
          <a:prstGeom prst="rect">
            <a:avLst/>
          </a:prstGeom>
        </p:spPr>
        <p:txBody>
          <a:bodyPr lIns="91425" tIns="91425" rIns="91425" bIns="91425" anchor="t" anchorCtr="0">
            <a:noAutofit/>
          </a:bodyPr>
          <a:lstStyle/>
          <a:p>
            <a:pPr lvl="0" rtl="0">
              <a:spcBef>
                <a:spcPts val="0"/>
              </a:spcBef>
              <a:buNone/>
            </a:pPr>
            <a:r>
              <a:rPr lang="en" b="1"/>
              <a:t>Examining Committee</a:t>
            </a:r>
          </a:p>
        </p:txBody>
      </p:sp>
      <p:sp>
        <p:nvSpPr>
          <p:cNvPr id="236" name="Shape 236"/>
          <p:cNvSpPr txBox="1">
            <a:spLocks noGrp="1"/>
          </p:cNvSpPr>
          <p:nvPr>
            <p:ph type="subTitle" idx="1"/>
          </p:nvPr>
        </p:nvSpPr>
        <p:spPr>
          <a:xfrm>
            <a:off x="358500" y="3507112"/>
            <a:ext cx="8222100" cy="1444200"/>
          </a:xfrm>
          <a:prstGeom prst="rect">
            <a:avLst/>
          </a:prstGeom>
        </p:spPr>
        <p:txBody>
          <a:bodyPr lIns="91425" tIns="91425" rIns="91425" bIns="91425" anchor="t" anchorCtr="0">
            <a:noAutofit/>
          </a:bodyPr>
          <a:lstStyle/>
          <a:p>
            <a:pPr lvl="0">
              <a:spcBef>
                <a:spcPts val="0"/>
              </a:spcBef>
              <a:buNone/>
            </a:pPr>
            <a:r>
              <a:rPr lang="en" sz="1400"/>
              <a:t>Dr. Stephen Brooks (Supervisor) </a:t>
            </a:r>
          </a:p>
          <a:p>
            <a:pPr lvl="0">
              <a:spcBef>
                <a:spcPts val="0"/>
              </a:spcBef>
              <a:buNone/>
            </a:pPr>
            <a:r>
              <a:rPr lang="en" sz="1400"/>
              <a:t>Dr. Bonnie Mackay (Reader)</a:t>
            </a:r>
          </a:p>
          <a:p>
            <a:pPr lvl="0">
              <a:spcBef>
                <a:spcPts val="0"/>
              </a:spcBef>
              <a:buNone/>
            </a:pPr>
            <a:r>
              <a:rPr lang="en" sz="1400"/>
              <a:t>Dr. Kirstie Hawkey (Reader)</a:t>
            </a:r>
          </a:p>
          <a:p>
            <a:pPr lvl="0" rtl="0">
              <a:spcBef>
                <a:spcPts val="0"/>
              </a:spcBef>
              <a:buNone/>
            </a:pPr>
            <a:r>
              <a:rPr lang="en" sz="1400"/>
              <a:t>Dr. Dirk Arnold (Chair)</a:t>
            </a:r>
          </a:p>
        </p:txBody>
      </p:sp>
      <p:pic>
        <p:nvPicPr>
          <p:cNvPr id="237" name="Shape 237"/>
          <p:cNvPicPr preferRelativeResize="0"/>
          <p:nvPr/>
        </p:nvPicPr>
        <p:blipFill>
          <a:blip r:embed="rId3">
            <a:alphaModFix/>
          </a:blip>
          <a:stretch>
            <a:fillRect/>
          </a:stretch>
        </p:blipFill>
        <p:spPr>
          <a:xfrm>
            <a:off x="6402675" y="4424200"/>
            <a:ext cx="1583874" cy="527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Research Questions and Objectives</a:t>
            </a:r>
          </a:p>
        </p:txBody>
      </p:sp>
      <p:sp>
        <p:nvSpPr>
          <p:cNvPr id="298" name="Shape 298"/>
          <p:cNvSpPr txBox="1">
            <a:spLocks noGrp="1"/>
          </p:cNvSpPr>
          <p:nvPr>
            <p:ph type="body" idx="1"/>
          </p:nvPr>
        </p:nvSpPr>
        <p:spPr>
          <a:xfrm>
            <a:off x="471900" y="1858115"/>
            <a:ext cx="8222100" cy="3141300"/>
          </a:xfrm>
          <a:prstGeom prst="rect">
            <a:avLst/>
          </a:prstGeom>
        </p:spPr>
        <p:txBody>
          <a:bodyPr lIns="91425" tIns="91425" rIns="91425" bIns="91425" anchor="t" anchorCtr="0">
            <a:noAutofit/>
          </a:bodyPr>
          <a:lstStyle/>
          <a:p>
            <a:pPr lvl="0" rtl="0">
              <a:spcBef>
                <a:spcPts val="0"/>
              </a:spcBef>
              <a:buNone/>
            </a:pPr>
            <a:r>
              <a:rPr lang="en" sz="1600" dirty="0"/>
              <a:t>How to better organize a set of 3D objects for comparison and recognition?</a:t>
            </a:r>
          </a:p>
          <a:p>
            <a:pPr marL="457200" lvl="0" indent="-317500" rtl="0">
              <a:lnSpc>
                <a:spcPct val="150000"/>
              </a:lnSpc>
              <a:spcBef>
                <a:spcPts val="0"/>
              </a:spcBef>
              <a:buSzPct val="100000"/>
              <a:buChar char="●"/>
            </a:pPr>
            <a:r>
              <a:rPr lang="en" sz="1200" dirty="0"/>
              <a:t>How to best organize the collection of 3D objects within limited screen space?</a:t>
            </a:r>
          </a:p>
          <a:p>
            <a:pPr marL="914400" lvl="1" indent="-317500" rtl="0">
              <a:lnSpc>
                <a:spcPct val="150000"/>
              </a:lnSpc>
              <a:spcBef>
                <a:spcPts val="0"/>
              </a:spcBef>
              <a:buSzPct val="100000"/>
              <a:buChar char="○"/>
            </a:pPr>
            <a:r>
              <a:rPr lang="en" sz="1200" dirty="0"/>
              <a:t>Cloud View</a:t>
            </a:r>
          </a:p>
          <a:p>
            <a:pPr marL="457200" lvl="0" indent="-317500" rtl="0">
              <a:lnSpc>
                <a:spcPct val="150000"/>
              </a:lnSpc>
              <a:spcBef>
                <a:spcPts val="0"/>
              </a:spcBef>
              <a:buSzPct val="100000"/>
              <a:buChar char="●"/>
            </a:pPr>
            <a:r>
              <a:rPr lang="en" sz="1200" dirty="0"/>
              <a:t>What features should be chosen to give weight to the importance of objects &amp; form patterns?</a:t>
            </a:r>
          </a:p>
          <a:p>
            <a:pPr marL="914400" lvl="1" indent="-317500" rtl="0">
              <a:lnSpc>
                <a:spcPct val="150000"/>
              </a:lnSpc>
              <a:spcBef>
                <a:spcPts val="0"/>
              </a:spcBef>
              <a:buSzPct val="100000"/>
              <a:buChar char="○"/>
            </a:pPr>
            <a:r>
              <a:rPr lang="en" sz="1200" dirty="0"/>
              <a:t>Shape</a:t>
            </a:r>
          </a:p>
          <a:p>
            <a:pPr marL="457200" lvl="0" indent="-317500" rtl="0">
              <a:lnSpc>
                <a:spcPct val="150000"/>
              </a:lnSpc>
              <a:spcBef>
                <a:spcPts val="0"/>
              </a:spcBef>
              <a:buSzPct val="100000"/>
              <a:buChar char="●"/>
            </a:pPr>
            <a:r>
              <a:rPr lang="en" sz="1200" dirty="0"/>
              <a:t>How to maximize the valid information for 3D objects?</a:t>
            </a:r>
          </a:p>
          <a:p>
            <a:pPr marL="914400" lvl="1" indent="-317500" rtl="0">
              <a:spcBef>
                <a:spcPts val="0"/>
              </a:spcBef>
              <a:buSzPct val="100000"/>
              <a:buChar char="○"/>
            </a:pPr>
            <a:r>
              <a:rPr lang="en" sz="1200" dirty="0"/>
              <a:t>Canonical Views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ctrTitle"/>
          </p:nvPr>
        </p:nvSpPr>
        <p:spPr>
          <a:xfrm>
            <a:off x="973324" y="1341475"/>
            <a:ext cx="7628131" cy="2452500"/>
          </a:xfrm>
          <a:prstGeom prst="rect">
            <a:avLst/>
          </a:prstGeom>
        </p:spPr>
        <p:txBody>
          <a:bodyPr lIns="91425" tIns="91425" rIns="91425" bIns="91425" anchor="ctr" anchorCtr="0">
            <a:noAutofit/>
          </a:bodyPr>
          <a:lstStyle/>
          <a:p>
            <a:pPr lvl="0">
              <a:spcBef>
                <a:spcPts val="0"/>
              </a:spcBef>
              <a:buNone/>
            </a:pPr>
            <a:r>
              <a:rPr lang="en" dirty="0"/>
              <a:t>Our Approach:</a:t>
            </a:r>
          </a:p>
          <a:p>
            <a:pPr lvl="0">
              <a:spcBef>
                <a:spcPts val="0"/>
              </a:spcBef>
              <a:buNone/>
            </a:pPr>
            <a:r>
              <a:rPr lang="en" dirty="0"/>
              <a:t>Viewing 3D Objects in Interactive Clouds on Mobile Devices</a:t>
            </a:r>
          </a:p>
          <a:p>
            <a:pPr lvl="0" rtl="0">
              <a:spcBef>
                <a:spcPts val="0"/>
              </a:spcBef>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a:t>System Interface</a:t>
            </a:r>
          </a:p>
        </p:txBody>
      </p:sp>
      <p:sp>
        <p:nvSpPr>
          <p:cNvPr id="309" name="Shape 309"/>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a:lnSpc>
                <a:spcPct val="150000"/>
              </a:lnSpc>
              <a:spcBef>
                <a:spcPts val="0"/>
              </a:spcBef>
              <a:spcAft>
                <a:spcPts val="0"/>
              </a:spcAft>
              <a:buNone/>
            </a:pPr>
            <a:r>
              <a:rPr lang="en" b="1" dirty="0"/>
              <a:t>Design</a:t>
            </a:r>
          </a:p>
          <a:p>
            <a:pPr marL="457200" lvl="0" indent="-228600">
              <a:lnSpc>
                <a:spcPct val="150000"/>
              </a:lnSpc>
              <a:spcBef>
                <a:spcPts val="0"/>
              </a:spcBef>
              <a:spcAft>
                <a:spcPts val="0"/>
              </a:spcAft>
              <a:buFont typeface="Arial" panose="020B0604020202020204" pitchFamily="34" charset="0"/>
              <a:buChar char="•"/>
            </a:pPr>
            <a:r>
              <a:rPr lang="en" dirty="0"/>
              <a:t>Crawl through the space of objects with simple gestures</a:t>
            </a:r>
          </a:p>
          <a:p>
            <a:pPr marL="457200" lvl="0" indent="-228600">
              <a:lnSpc>
                <a:spcPct val="150000"/>
              </a:lnSpc>
              <a:spcBef>
                <a:spcPts val="0"/>
              </a:spcBef>
              <a:spcAft>
                <a:spcPts val="0"/>
              </a:spcAft>
              <a:buFont typeface="Arial" panose="020B0604020202020204" pitchFamily="34" charset="0"/>
              <a:buChar char="•"/>
            </a:pPr>
            <a:r>
              <a:rPr lang="en" dirty="0"/>
              <a:t>Maximize the valid information</a:t>
            </a:r>
          </a:p>
          <a:p>
            <a:pPr marL="457200" lvl="0" indent="-228600" rtl="0">
              <a:lnSpc>
                <a:spcPct val="150000"/>
              </a:lnSpc>
              <a:spcBef>
                <a:spcPts val="0"/>
              </a:spcBef>
              <a:spcAft>
                <a:spcPts val="0"/>
              </a:spcAft>
              <a:buFont typeface="Arial" panose="020B0604020202020204" pitchFamily="34" charset="0"/>
              <a:buChar char="•"/>
            </a:pPr>
            <a:r>
              <a:rPr lang="en" dirty="0"/>
              <a:t>Vary the colors and sizes </a:t>
            </a:r>
          </a:p>
          <a:p>
            <a:pPr lvl="0" rtl="0">
              <a:lnSpc>
                <a:spcPct val="150000"/>
              </a:lnSpc>
              <a:spcBef>
                <a:spcPts val="0"/>
              </a:spcBef>
              <a:spcAft>
                <a:spcPts val="0"/>
              </a:spcAft>
              <a:buNone/>
            </a:pPr>
            <a:endParaRPr dirty="0"/>
          </a:p>
        </p:txBody>
      </p:sp>
      <p:pic>
        <p:nvPicPr>
          <p:cNvPr id="310" name="Shape 310"/>
          <p:cNvPicPr preferRelativeResize="0"/>
          <p:nvPr/>
        </p:nvPicPr>
        <p:blipFill>
          <a:blip r:embed="rId3">
            <a:alphaModFix/>
          </a:blip>
          <a:stretch>
            <a:fillRect/>
          </a:stretch>
        </p:blipFill>
        <p:spPr>
          <a:xfrm>
            <a:off x="3480816" y="646095"/>
            <a:ext cx="5532207" cy="4047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a:t>Object Similarity</a:t>
            </a:r>
          </a:p>
        </p:txBody>
      </p:sp>
      <p:sp>
        <p:nvSpPr>
          <p:cNvPr id="316" name="Shape 316"/>
          <p:cNvSpPr txBox="1">
            <a:spLocks noGrp="1"/>
          </p:cNvSpPr>
          <p:nvPr>
            <p:ph type="body" idx="1"/>
          </p:nvPr>
        </p:nvSpPr>
        <p:spPr>
          <a:xfrm>
            <a:off x="226077" y="1474656"/>
            <a:ext cx="2949941" cy="3163500"/>
          </a:xfrm>
          <a:prstGeom prst="rect">
            <a:avLst/>
          </a:prstGeom>
        </p:spPr>
        <p:txBody>
          <a:bodyPr lIns="91425" tIns="91425" rIns="91425" bIns="91425" anchor="t" anchorCtr="0">
            <a:noAutofit/>
          </a:bodyPr>
          <a:lstStyle/>
          <a:p>
            <a:pPr marL="171450" lvl="0" indent="-171450">
              <a:spcBef>
                <a:spcPts val="0"/>
              </a:spcBef>
              <a:buFont typeface="Arial" panose="020B0604020202020204" pitchFamily="34" charset="0"/>
              <a:buChar char="•"/>
            </a:pPr>
            <a:r>
              <a:rPr lang="en" dirty="0">
                <a:latin typeface="Arial"/>
                <a:ea typeface="Arial"/>
                <a:cs typeface="Arial"/>
                <a:sym typeface="Arial"/>
              </a:rPr>
              <a:t>Applied visual similarity approach proposed by D.Chen et. al [4] between 3D objects in the preprocessing stage</a:t>
            </a:r>
          </a:p>
          <a:p>
            <a:pPr marL="171450" lvl="0" indent="-171450" rtl="0">
              <a:lnSpc>
                <a:spcPct val="100000"/>
              </a:lnSpc>
              <a:spcBef>
                <a:spcPts val="0"/>
              </a:spcBef>
              <a:spcAft>
                <a:spcPts val="0"/>
              </a:spcAft>
              <a:buFont typeface="Arial" panose="020B0604020202020204" pitchFamily="34" charset="0"/>
              <a:buChar char="•"/>
            </a:pPr>
            <a:endParaRPr dirty="0">
              <a:latin typeface="Arial"/>
              <a:ea typeface="Arial"/>
              <a:cs typeface="Arial"/>
              <a:sym typeface="Arial"/>
            </a:endParaRPr>
          </a:p>
          <a:p>
            <a:pPr marL="171450" lvl="0" indent="-171450">
              <a:lnSpc>
                <a:spcPct val="100000"/>
              </a:lnSpc>
              <a:spcBef>
                <a:spcPts val="0"/>
              </a:spcBef>
              <a:spcAft>
                <a:spcPts val="0"/>
              </a:spcAft>
              <a:buFont typeface="Arial" panose="020B0604020202020204" pitchFamily="34" charset="0"/>
              <a:buChar char="•"/>
            </a:pPr>
            <a:r>
              <a:rPr lang="en" dirty="0">
                <a:latin typeface="Arial"/>
                <a:ea typeface="Arial"/>
                <a:cs typeface="Arial"/>
                <a:sym typeface="Arial"/>
              </a:rPr>
              <a:t>“If two 3D models are similar, they look similar from all viewing angles”</a:t>
            </a:r>
          </a:p>
          <a:p>
            <a:pPr lvl="0" rtl="0">
              <a:spcBef>
                <a:spcPts val="0"/>
              </a:spcBef>
              <a:buNone/>
            </a:pPr>
            <a:endParaRPr dirty="0">
              <a:latin typeface="Arial"/>
              <a:ea typeface="Arial"/>
              <a:cs typeface="Arial"/>
              <a:sym typeface="Arial"/>
            </a:endParaRPr>
          </a:p>
        </p:txBody>
      </p:sp>
      <p:sp>
        <p:nvSpPr>
          <p:cNvPr id="317" name="Shape 317"/>
          <p:cNvSpPr txBox="1"/>
          <p:nvPr/>
        </p:nvSpPr>
        <p:spPr>
          <a:xfrm>
            <a:off x="3533475" y="3369650"/>
            <a:ext cx="53208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A set of Lightfield Descriptors for a 3D object [4].</a:t>
            </a:r>
          </a:p>
        </p:txBody>
      </p:sp>
      <p:pic>
        <p:nvPicPr>
          <p:cNvPr id="318" name="Shape 318"/>
          <p:cNvPicPr preferRelativeResize="0"/>
          <p:nvPr/>
        </p:nvPicPr>
        <p:blipFill>
          <a:blip r:embed="rId3">
            <a:alphaModFix/>
          </a:blip>
          <a:stretch>
            <a:fillRect/>
          </a:stretch>
        </p:blipFill>
        <p:spPr>
          <a:xfrm>
            <a:off x="3454425" y="621950"/>
            <a:ext cx="5478900" cy="2572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a:t>Canonical Views</a:t>
            </a:r>
          </a:p>
        </p:txBody>
      </p:sp>
      <p:sp>
        <p:nvSpPr>
          <p:cNvPr id="324" name="Shape 324"/>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a:spcBef>
                <a:spcPts val="0"/>
              </a:spcBef>
              <a:buNone/>
            </a:pPr>
            <a:r>
              <a:rPr lang="en"/>
              <a:t>Canonical View Selection Algorithms:</a:t>
            </a:r>
          </a:p>
          <a:p>
            <a:pPr lvl="0">
              <a:spcBef>
                <a:spcPts val="0"/>
              </a:spcBef>
              <a:buNone/>
            </a:pPr>
            <a:r>
              <a:rPr lang="en"/>
              <a:t>(a) surface area entropy [11];</a:t>
            </a:r>
          </a:p>
          <a:p>
            <a:pPr lvl="0">
              <a:spcBef>
                <a:spcPts val="0"/>
              </a:spcBef>
              <a:buNone/>
            </a:pPr>
            <a:r>
              <a:rPr lang="en"/>
              <a:t>(b) view area [9];</a:t>
            </a:r>
          </a:p>
          <a:p>
            <a:pPr lvl="0">
              <a:spcBef>
                <a:spcPts val="0"/>
              </a:spcBef>
              <a:buNone/>
            </a:pPr>
            <a:r>
              <a:rPr lang="en"/>
              <a:t>(c) silhouette length [10]; </a:t>
            </a:r>
          </a:p>
          <a:p>
            <a:pPr lvl="0">
              <a:spcBef>
                <a:spcPts val="0"/>
              </a:spcBef>
              <a:buNone/>
            </a:pPr>
            <a:r>
              <a:rPr lang="en"/>
              <a:t>(d) silhouette entropy [12]; </a:t>
            </a:r>
          </a:p>
          <a:p>
            <a:pPr lvl="0" rtl="0">
              <a:spcBef>
                <a:spcPts val="0"/>
              </a:spcBef>
              <a:buNone/>
            </a:pPr>
            <a:r>
              <a:rPr lang="en"/>
              <a:t>(e) mesh saliency [24].</a:t>
            </a:r>
          </a:p>
        </p:txBody>
      </p:sp>
      <p:pic>
        <p:nvPicPr>
          <p:cNvPr id="325" name="Shape 325"/>
          <p:cNvPicPr preferRelativeResize="0"/>
          <p:nvPr/>
        </p:nvPicPr>
        <p:blipFill>
          <a:blip r:embed="rId3">
            <a:alphaModFix/>
          </a:blip>
          <a:stretch>
            <a:fillRect/>
          </a:stretch>
        </p:blipFill>
        <p:spPr>
          <a:xfrm>
            <a:off x="3965025" y="297612"/>
            <a:ext cx="4457700" cy="2524125"/>
          </a:xfrm>
          <a:prstGeom prst="rect">
            <a:avLst/>
          </a:prstGeom>
          <a:noFill/>
          <a:ln>
            <a:noFill/>
          </a:ln>
        </p:spPr>
      </p:pic>
      <p:pic>
        <p:nvPicPr>
          <p:cNvPr id="326" name="Shape 326"/>
          <p:cNvPicPr preferRelativeResize="0"/>
          <p:nvPr/>
        </p:nvPicPr>
        <p:blipFill>
          <a:blip r:embed="rId4">
            <a:alphaModFix/>
          </a:blip>
          <a:stretch>
            <a:fillRect/>
          </a:stretch>
        </p:blipFill>
        <p:spPr>
          <a:xfrm>
            <a:off x="3965025" y="3073050"/>
            <a:ext cx="4457700" cy="1409700"/>
          </a:xfrm>
          <a:prstGeom prst="rect">
            <a:avLst/>
          </a:prstGeom>
          <a:noFill/>
          <a:ln>
            <a:noFill/>
          </a:ln>
        </p:spPr>
      </p:pic>
      <p:sp>
        <p:nvSpPr>
          <p:cNvPr id="327" name="Shape 327"/>
          <p:cNvSpPr txBox="1"/>
          <p:nvPr/>
        </p:nvSpPr>
        <p:spPr>
          <a:xfrm>
            <a:off x="3602800" y="4482750"/>
            <a:ext cx="53208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The packing layouts without parallel (a) and with parallel (b)</a:t>
            </a: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Packing Layout Design</a:t>
            </a:r>
          </a:p>
        </p:txBody>
      </p:sp>
      <p:grpSp>
        <p:nvGrpSpPr>
          <p:cNvPr id="333" name="Shape 333"/>
          <p:cNvGrpSpPr/>
          <p:nvPr/>
        </p:nvGrpSpPr>
        <p:grpSpPr>
          <a:xfrm>
            <a:off x="1326900" y="1895775"/>
            <a:ext cx="6490200" cy="2932950"/>
            <a:chOff x="1326900" y="1895775"/>
            <a:chExt cx="6490200" cy="2932950"/>
          </a:xfrm>
        </p:grpSpPr>
        <p:pic>
          <p:nvPicPr>
            <p:cNvPr id="334" name="Shape 334"/>
            <p:cNvPicPr preferRelativeResize="0"/>
            <p:nvPr/>
          </p:nvPicPr>
          <p:blipFill>
            <a:blip r:embed="rId3">
              <a:alphaModFix/>
            </a:blip>
            <a:stretch>
              <a:fillRect/>
            </a:stretch>
          </p:blipFill>
          <p:spPr>
            <a:xfrm>
              <a:off x="1562100" y="1895775"/>
              <a:ext cx="6019800" cy="2266950"/>
            </a:xfrm>
            <a:prstGeom prst="rect">
              <a:avLst/>
            </a:prstGeom>
            <a:noFill/>
            <a:ln>
              <a:noFill/>
            </a:ln>
          </p:spPr>
        </p:pic>
        <p:sp>
          <p:nvSpPr>
            <p:cNvPr id="335" name="Shape 335"/>
            <p:cNvSpPr txBox="1"/>
            <p:nvPr/>
          </p:nvSpPr>
          <p:spPr>
            <a:xfrm>
              <a:off x="1326900" y="4302525"/>
              <a:ext cx="64902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An example of moving objects along spirals: (a) One object moves along a spiral path to find its final position around the center object in this layout; (b) Three objects move along spiral paths respectively.</a:t>
              </a: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p:txBody>
        </p:sp>
      </p:grpSp>
      <p:grpSp>
        <p:nvGrpSpPr>
          <p:cNvPr id="336" name="Shape 336"/>
          <p:cNvGrpSpPr/>
          <p:nvPr/>
        </p:nvGrpSpPr>
        <p:grpSpPr>
          <a:xfrm>
            <a:off x="693447" y="1784347"/>
            <a:ext cx="7373227" cy="3155799"/>
            <a:chOff x="693447" y="1784347"/>
            <a:chExt cx="7373227" cy="3155799"/>
          </a:xfrm>
        </p:grpSpPr>
        <p:pic>
          <p:nvPicPr>
            <p:cNvPr id="337" name="Shape 337"/>
            <p:cNvPicPr preferRelativeResize="0"/>
            <p:nvPr/>
          </p:nvPicPr>
          <p:blipFill>
            <a:blip r:embed="rId4">
              <a:alphaModFix/>
            </a:blip>
            <a:stretch>
              <a:fillRect/>
            </a:stretch>
          </p:blipFill>
          <p:spPr>
            <a:xfrm>
              <a:off x="693447" y="1784347"/>
              <a:ext cx="4990749" cy="3155799"/>
            </a:xfrm>
            <a:prstGeom prst="rect">
              <a:avLst/>
            </a:prstGeom>
            <a:noFill/>
            <a:ln>
              <a:noFill/>
            </a:ln>
          </p:spPr>
        </p:pic>
        <p:sp>
          <p:nvSpPr>
            <p:cNvPr id="338" name="Shape 338"/>
            <p:cNvSpPr txBox="1"/>
            <p:nvPr/>
          </p:nvSpPr>
          <p:spPr>
            <a:xfrm>
              <a:off x="5919875" y="2741350"/>
              <a:ext cx="2146800" cy="9048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The layouts with different values of grid numbers (M). (a) M = 10; (b) M = 30; (c) M = 50; (d) M = 70.</a:t>
              </a: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33"/>
                                        </p:tgtEl>
                                      </p:cBhvr>
                                    </p:animEffect>
                                    <p:set>
                                      <p:cBhvr>
                                        <p:cTn id="7" dur="1" fill="hold">
                                          <p:stCondLst>
                                            <p:cond delay="1000"/>
                                          </p:stCondLst>
                                        </p:cTn>
                                        <p:tgtEl>
                                          <p:spTgt spid="33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36"/>
                                        </p:tgtEl>
                                        <p:attrNameLst>
                                          <p:attrName>style.visibility</p:attrName>
                                        </p:attrNameLst>
                                      </p:cBhvr>
                                      <p:to>
                                        <p:strVal val="visible"/>
                                      </p:to>
                                    </p:set>
                                    <p:animEffect transition="in" filter="fade">
                                      <p:cBhvr>
                                        <p:cTn id="10" dur="10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Vary Sizes and Colors</a:t>
            </a:r>
          </a:p>
        </p:txBody>
      </p:sp>
      <p:grpSp>
        <p:nvGrpSpPr>
          <p:cNvPr id="344" name="Shape 344"/>
          <p:cNvGrpSpPr/>
          <p:nvPr/>
        </p:nvGrpSpPr>
        <p:grpSpPr>
          <a:xfrm>
            <a:off x="1242625" y="2017326"/>
            <a:ext cx="6889448" cy="2631173"/>
            <a:chOff x="1242625" y="2017326"/>
            <a:chExt cx="6889448" cy="2631173"/>
          </a:xfrm>
        </p:grpSpPr>
        <p:sp>
          <p:nvSpPr>
            <p:cNvPr id="345" name="Shape 345"/>
            <p:cNvSpPr txBox="1"/>
            <p:nvPr/>
          </p:nvSpPr>
          <p:spPr>
            <a:xfrm>
              <a:off x="1326900" y="4122300"/>
              <a:ext cx="64902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The layouts with applied varying size feature (b) and without (a)</a:t>
              </a:r>
            </a:p>
          </p:txBody>
        </p:sp>
        <p:pic>
          <p:nvPicPr>
            <p:cNvPr id="346" name="Shape 346"/>
            <p:cNvPicPr preferRelativeResize="0"/>
            <p:nvPr/>
          </p:nvPicPr>
          <p:blipFill>
            <a:blip r:embed="rId3">
              <a:alphaModFix/>
            </a:blip>
            <a:stretch>
              <a:fillRect/>
            </a:stretch>
          </p:blipFill>
          <p:spPr>
            <a:xfrm>
              <a:off x="1242625" y="2017326"/>
              <a:ext cx="6889448" cy="2015849"/>
            </a:xfrm>
            <a:prstGeom prst="rect">
              <a:avLst/>
            </a:prstGeom>
            <a:noFill/>
            <a:ln>
              <a:noFill/>
            </a:ln>
          </p:spPr>
        </p:pic>
      </p:grpSp>
      <p:grpSp>
        <p:nvGrpSpPr>
          <p:cNvPr id="347" name="Shape 347"/>
          <p:cNvGrpSpPr/>
          <p:nvPr/>
        </p:nvGrpSpPr>
        <p:grpSpPr>
          <a:xfrm>
            <a:off x="471899" y="1788798"/>
            <a:ext cx="7825775" cy="3293974"/>
            <a:chOff x="2847674" y="157998"/>
            <a:chExt cx="7825775" cy="3293974"/>
          </a:xfrm>
        </p:grpSpPr>
        <p:sp>
          <p:nvSpPr>
            <p:cNvPr id="348" name="Shape 348"/>
            <p:cNvSpPr txBox="1"/>
            <p:nvPr/>
          </p:nvSpPr>
          <p:spPr>
            <a:xfrm>
              <a:off x="8526650" y="1356812"/>
              <a:ext cx="2146800" cy="11961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The example of layouts with different size decrease ratio for their initial sizes: (a) decrease ratio = 0.1; (b) ratio = 0.2; (c) ratio = 0.3; (d) ratio = 0.4</a:t>
              </a: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p:txBody>
        </p:sp>
        <p:pic>
          <p:nvPicPr>
            <p:cNvPr id="349" name="Shape 349"/>
            <p:cNvPicPr preferRelativeResize="0"/>
            <p:nvPr/>
          </p:nvPicPr>
          <p:blipFill>
            <a:blip r:embed="rId4">
              <a:alphaModFix/>
            </a:blip>
            <a:stretch>
              <a:fillRect/>
            </a:stretch>
          </p:blipFill>
          <p:spPr>
            <a:xfrm>
              <a:off x="2847674" y="157998"/>
              <a:ext cx="5375918" cy="3293974"/>
            </a:xfrm>
            <a:prstGeom prst="rect">
              <a:avLst/>
            </a:prstGeom>
            <a:noFill/>
            <a:ln>
              <a:noFill/>
            </a:ln>
          </p:spPr>
        </p:pic>
      </p:grpSp>
      <p:grpSp>
        <p:nvGrpSpPr>
          <p:cNvPr id="350" name="Shape 350"/>
          <p:cNvGrpSpPr/>
          <p:nvPr/>
        </p:nvGrpSpPr>
        <p:grpSpPr>
          <a:xfrm>
            <a:off x="466375" y="1788800"/>
            <a:ext cx="7991025" cy="3293973"/>
            <a:chOff x="-3040625" y="16375"/>
            <a:chExt cx="7991025" cy="3293973"/>
          </a:xfrm>
        </p:grpSpPr>
        <p:sp>
          <p:nvSpPr>
            <p:cNvPr id="351" name="Shape 351"/>
            <p:cNvSpPr txBox="1"/>
            <p:nvPr/>
          </p:nvSpPr>
          <p:spPr>
            <a:xfrm>
              <a:off x="2803600" y="1176645"/>
              <a:ext cx="2146800" cy="7677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The example of layouts after being enforced color-tone feature</a:t>
              </a: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a:p>
              <a:pPr lvl="0" algn="ctr" rtl="0">
                <a:spcBef>
                  <a:spcPts val="0"/>
                </a:spcBef>
                <a:buNone/>
              </a:pPr>
              <a:endParaRPr sz="1100">
                <a:solidFill>
                  <a:srgbClr val="666666"/>
                </a:solidFill>
              </a:endParaRPr>
            </a:p>
          </p:txBody>
        </p:sp>
        <p:pic>
          <p:nvPicPr>
            <p:cNvPr id="352" name="Shape 352"/>
            <p:cNvPicPr preferRelativeResize="0"/>
            <p:nvPr/>
          </p:nvPicPr>
          <p:blipFill>
            <a:blip r:embed="rId5">
              <a:alphaModFix/>
            </a:blip>
            <a:stretch>
              <a:fillRect/>
            </a:stretch>
          </p:blipFill>
          <p:spPr>
            <a:xfrm>
              <a:off x="-3040625" y="16375"/>
              <a:ext cx="5406397" cy="329397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44"/>
                                        </p:tgtEl>
                                      </p:cBhvr>
                                    </p:animEffect>
                                    <p:set>
                                      <p:cBhvr>
                                        <p:cTn id="7" dur="1" fill="hold">
                                          <p:stCondLst>
                                            <p:cond delay="1000"/>
                                          </p:stCondLst>
                                        </p:cTn>
                                        <p:tgtEl>
                                          <p:spTgt spid="34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47"/>
                                        </p:tgtEl>
                                        <p:attrNameLst>
                                          <p:attrName>style.visibility</p:attrName>
                                        </p:attrNameLst>
                                      </p:cBhvr>
                                      <p:to>
                                        <p:strVal val="visible"/>
                                      </p:to>
                                    </p:set>
                                    <p:animEffect transition="in" filter="fade">
                                      <p:cBhvr>
                                        <p:cTn id="10" dur="1000"/>
                                        <p:tgtEl>
                                          <p:spTgt spid="3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47"/>
                                        </p:tgtEl>
                                      </p:cBhvr>
                                    </p:animEffect>
                                    <p:set>
                                      <p:cBhvr>
                                        <p:cTn id="15" dur="1" fill="hold">
                                          <p:stCondLst>
                                            <p:cond delay="1000"/>
                                          </p:stCondLst>
                                        </p:cTn>
                                        <p:tgtEl>
                                          <p:spTgt spid="34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Staggered Animation</a:t>
            </a:r>
          </a:p>
        </p:txBody>
      </p:sp>
      <p:sp>
        <p:nvSpPr>
          <p:cNvPr id="358" name="Shape 358"/>
          <p:cNvSpPr txBox="1"/>
          <p:nvPr/>
        </p:nvSpPr>
        <p:spPr>
          <a:xfrm>
            <a:off x="495050" y="4136175"/>
            <a:ext cx="40224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Staggered Animation Procedure Diagram</a:t>
            </a:r>
          </a:p>
        </p:txBody>
      </p:sp>
      <p:sp>
        <p:nvSpPr>
          <p:cNvPr id="359" name="Shape 359"/>
          <p:cNvSpPr txBox="1"/>
          <p:nvPr/>
        </p:nvSpPr>
        <p:spPr>
          <a:xfrm>
            <a:off x="4811137" y="4136175"/>
            <a:ext cx="4022400" cy="526200"/>
          </a:xfrm>
          <a:prstGeom prst="rect">
            <a:avLst/>
          </a:prstGeom>
          <a:noFill/>
          <a:ln>
            <a:noFill/>
          </a:ln>
        </p:spPr>
        <p:txBody>
          <a:bodyPr lIns="91425" tIns="91425" rIns="91425" bIns="91425" anchor="t" anchorCtr="0">
            <a:noAutofit/>
          </a:bodyPr>
          <a:lstStyle/>
          <a:p>
            <a:pPr lvl="0" algn="ctr" rtl="0">
              <a:spcBef>
                <a:spcPts val="0"/>
              </a:spcBef>
              <a:buNone/>
            </a:pPr>
            <a:r>
              <a:rPr lang="en" sz="1100">
                <a:solidFill>
                  <a:srgbClr val="666666"/>
                </a:solidFill>
              </a:rPr>
              <a:t>A schema of the slow-in, slow-out timing</a:t>
            </a:r>
          </a:p>
        </p:txBody>
      </p:sp>
      <p:pic>
        <p:nvPicPr>
          <p:cNvPr id="360" name="Shape 360"/>
          <p:cNvPicPr preferRelativeResize="0"/>
          <p:nvPr/>
        </p:nvPicPr>
        <p:blipFill>
          <a:blip r:embed="rId3">
            <a:alphaModFix/>
          </a:blip>
          <a:stretch>
            <a:fillRect/>
          </a:stretch>
        </p:blipFill>
        <p:spPr>
          <a:xfrm>
            <a:off x="157950" y="2161050"/>
            <a:ext cx="4359499" cy="1795834"/>
          </a:xfrm>
          <a:prstGeom prst="rect">
            <a:avLst/>
          </a:prstGeom>
          <a:noFill/>
          <a:ln>
            <a:noFill/>
          </a:ln>
        </p:spPr>
      </p:pic>
      <p:pic>
        <p:nvPicPr>
          <p:cNvPr id="361" name="Shape 361"/>
          <p:cNvPicPr preferRelativeResize="0"/>
          <p:nvPr/>
        </p:nvPicPr>
        <p:blipFill>
          <a:blip r:embed="rId4">
            <a:alphaModFix/>
          </a:blip>
          <a:stretch>
            <a:fillRect/>
          </a:stretch>
        </p:blipFill>
        <p:spPr>
          <a:xfrm>
            <a:off x="4661474" y="2052375"/>
            <a:ext cx="4321750" cy="20131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200"/>
              <a:t>Additional Features</a:t>
            </a:r>
          </a:p>
        </p:txBody>
      </p:sp>
      <p:sp>
        <p:nvSpPr>
          <p:cNvPr id="367" name="Shape 367"/>
          <p:cNvSpPr txBox="1">
            <a:spLocks noGrp="1"/>
          </p:cNvSpPr>
          <p:nvPr>
            <p:ph type="body" idx="1"/>
          </p:nvPr>
        </p:nvSpPr>
        <p:spPr>
          <a:xfrm>
            <a:off x="226075" y="1465800"/>
            <a:ext cx="2808000" cy="849600"/>
          </a:xfrm>
          <a:prstGeom prst="rect">
            <a:avLst/>
          </a:prstGeom>
        </p:spPr>
        <p:txBody>
          <a:bodyPr lIns="91425" tIns="91425" rIns="91425" bIns="91425" anchor="t" anchorCtr="0">
            <a:noAutofit/>
          </a:bodyPr>
          <a:lstStyle/>
          <a:p>
            <a:pPr marL="457200" lvl="0" indent="-228600" rtl="0">
              <a:lnSpc>
                <a:spcPct val="150000"/>
              </a:lnSpc>
              <a:spcBef>
                <a:spcPts val="0"/>
              </a:spcBef>
              <a:buFont typeface="Arial" panose="020B0604020202020204" pitchFamily="34" charset="0"/>
              <a:buChar char="•"/>
            </a:pPr>
            <a:r>
              <a:rPr lang="en" dirty="0"/>
              <a:t>Multi-group Packing Layouts</a:t>
            </a:r>
          </a:p>
          <a:p>
            <a:pPr marL="457200" lvl="0" indent="-228600">
              <a:lnSpc>
                <a:spcPct val="150000"/>
              </a:lnSpc>
              <a:spcBef>
                <a:spcPts val="0"/>
              </a:spcBef>
              <a:buFont typeface="Arial" panose="020B0604020202020204" pitchFamily="34" charset="0"/>
              <a:buChar char="•"/>
            </a:pPr>
            <a:r>
              <a:rPr lang="en" dirty="0"/>
              <a:t>Switching Canonical Views</a:t>
            </a:r>
          </a:p>
          <a:p>
            <a:pPr lvl="0">
              <a:spcBef>
                <a:spcPts val="0"/>
              </a:spcBef>
              <a:buNone/>
            </a:pPr>
            <a:endParaRPr dirty="0"/>
          </a:p>
          <a:p>
            <a:pPr lvl="0" rtl="0">
              <a:spcBef>
                <a:spcPts val="0"/>
              </a:spcBef>
              <a:buNone/>
            </a:pPr>
            <a:endParaRPr dirty="0"/>
          </a:p>
        </p:txBody>
      </p:sp>
      <p:pic>
        <p:nvPicPr>
          <p:cNvPr id="368" name="Shape 368"/>
          <p:cNvPicPr preferRelativeResize="0"/>
          <p:nvPr/>
        </p:nvPicPr>
        <p:blipFill>
          <a:blip r:embed="rId3">
            <a:alphaModFix/>
          </a:blip>
          <a:stretch>
            <a:fillRect/>
          </a:stretch>
        </p:blipFill>
        <p:spPr>
          <a:xfrm>
            <a:off x="4310702" y="357362"/>
            <a:ext cx="3857625" cy="2095500"/>
          </a:xfrm>
          <a:prstGeom prst="rect">
            <a:avLst/>
          </a:prstGeom>
          <a:noFill/>
          <a:ln>
            <a:noFill/>
          </a:ln>
        </p:spPr>
      </p:pic>
      <p:pic>
        <p:nvPicPr>
          <p:cNvPr id="369" name="Shape 369"/>
          <p:cNvPicPr preferRelativeResize="0"/>
          <p:nvPr/>
        </p:nvPicPr>
        <p:blipFill>
          <a:blip r:embed="rId4">
            <a:alphaModFix/>
          </a:blip>
          <a:stretch>
            <a:fillRect/>
          </a:stretch>
        </p:blipFill>
        <p:spPr>
          <a:xfrm>
            <a:off x="4310700" y="2690637"/>
            <a:ext cx="3857625" cy="209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ctrTitle"/>
          </p:nvPr>
        </p:nvSpPr>
        <p:spPr>
          <a:xfrm>
            <a:off x="973325" y="1341475"/>
            <a:ext cx="6264000" cy="2452500"/>
          </a:xfrm>
          <a:prstGeom prst="rect">
            <a:avLst/>
          </a:prstGeom>
        </p:spPr>
        <p:txBody>
          <a:bodyPr lIns="91425" tIns="91425" rIns="91425" bIns="91425" anchor="ctr" anchorCtr="0">
            <a:noAutofit/>
          </a:bodyPr>
          <a:lstStyle/>
          <a:p>
            <a:pPr lvl="0" rtl="0">
              <a:spcBef>
                <a:spcPts val="0"/>
              </a:spcBef>
              <a:buNone/>
            </a:pPr>
            <a:r>
              <a:rPr lang="en"/>
              <a:t>User Study</a:t>
            </a:r>
          </a:p>
          <a:p>
            <a:pPr lvl="0" rt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Outlines</a:t>
            </a:r>
          </a:p>
        </p:txBody>
      </p:sp>
      <p:sp>
        <p:nvSpPr>
          <p:cNvPr id="243" name="Shape 243"/>
          <p:cNvSpPr txBox="1">
            <a:spLocks noGrp="1"/>
          </p:cNvSpPr>
          <p:nvPr>
            <p:ph type="body" idx="1"/>
          </p:nvPr>
        </p:nvSpPr>
        <p:spPr>
          <a:xfrm>
            <a:off x="471900" y="1919075"/>
            <a:ext cx="8222100" cy="2710200"/>
          </a:xfrm>
          <a:prstGeom prst="rect">
            <a:avLst/>
          </a:prstGeom>
        </p:spPr>
        <p:txBody>
          <a:bodyPr lIns="91425" tIns="91425" rIns="91425" bIns="91425" anchor="t" anchorCtr="0">
            <a:noAutofit/>
          </a:bodyPr>
          <a:lstStyle/>
          <a:p>
            <a:pPr marL="457200" lvl="0" indent="-228600" rtl="0">
              <a:spcBef>
                <a:spcPts val="0"/>
              </a:spcBef>
            </a:pPr>
            <a:r>
              <a:rPr lang="en"/>
              <a:t>Introduction</a:t>
            </a:r>
          </a:p>
          <a:p>
            <a:pPr marL="457200" lvl="0" indent="-228600" rtl="0">
              <a:spcBef>
                <a:spcPts val="0"/>
              </a:spcBef>
            </a:pPr>
            <a:r>
              <a:rPr lang="en"/>
              <a:t>Viewing 3D Objects in Interactive Clouds on Mobile Device</a:t>
            </a:r>
          </a:p>
          <a:p>
            <a:pPr marL="457200" lvl="0" indent="-228600" rtl="0">
              <a:spcBef>
                <a:spcPts val="0"/>
              </a:spcBef>
            </a:pPr>
            <a:r>
              <a:rPr lang="en"/>
              <a:t>User Studies</a:t>
            </a:r>
          </a:p>
          <a:p>
            <a:pPr marL="457200" lvl="0" indent="-228600">
              <a:spcBef>
                <a:spcPts val="0"/>
              </a:spcBef>
            </a:pPr>
            <a:r>
              <a:rPr lang="en"/>
              <a:t>Conclusions and Discussions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User Study 1</a:t>
            </a:r>
          </a:p>
        </p:txBody>
      </p:sp>
      <p:pic>
        <p:nvPicPr>
          <p:cNvPr id="380" name="Shape 380"/>
          <p:cNvPicPr preferRelativeResize="0"/>
          <p:nvPr/>
        </p:nvPicPr>
        <p:blipFill>
          <a:blip r:embed="rId3">
            <a:alphaModFix/>
          </a:blip>
          <a:stretch>
            <a:fillRect/>
          </a:stretch>
        </p:blipFill>
        <p:spPr>
          <a:xfrm>
            <a:off x="471900" y="2108100"/>
            <a:ext cx="4260000" cy="2383800"/>
          </a:xfrm>
          <a:prstGeom prst="rect">
            <a:avLst/>
          </a:prstGeom>
          <a:noFill/>
          <a:ln>
            <a:noFill/>
          </a:ln>
        </p:spPr>
      </p:pic>
      <p:pic>
        <p:nvPicPr>
          <p:cNvPr id="381" name="Shape 381"/>
          <p:cNvPicPr preferRelativeResize="0"/>
          <p:nvPr/>
        </p:nvPicPr>
        <p:blipFill>
          <a:blip r:embed="rId4">
            <a:alphaModFix/>
          </a:blip>
          <a:stretch>
            <a:fillRect/>
          </a:stretch>
        </p:blipFill>
        <p:spPr>
          <a:xfrm>
            <a:off x="4768049" y="1798950"/>
            <a:ext cx="4085074" cy="317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a:spcBef>
                <a:spcPts val="0"/>
              </a:spcBef>
              <a:buNone/>
            </a:pPr>
            <a:r>
              <a:rPr lang="en"/>
              <a:t>Study Design</a:t>
            </a:r>
          </a:p>
        </p:txBody>
      </p:sp>
      <p:sp>
        <p:nvSpPr>
          <p:cNvPr id="387" name="Shape 387"/>
          <p:cNvSpPr txBox="1"/>
          <p:nvPr/>
        </p:nvSpPr>
        <p:spPr>
          <a:xfrm>
            <a:off x="316500" y="1765325"/>
            <a:ext cx="3638100" cy="3246900"/>
          </a:xfrm>
          <a:prstGeom prst="rect">
            <a:avLst/>
          </a:prstGeom>
          <a:noFill/>
          <a:ln>
            <a:noFill/>
          </a:ln>
        </p:spPr>
        <p:txBody>
          <a:bodyPr lIns="91425" tIns="91425" rIns="91425" bIns="91425" anchor="t" anchorCtr="0">
            <a:noAutofit/>
          </a:bodyPr>
          <a:lstStyle/>
          <a:p>
            <a:pPr marL="457200" lvl="0" indent="-342900" rtl="0">
              <a:lnSpc>
                <a:spcPct val="150000"/>
              </a:lnSpc>
              <a:spcBef>
                <a:spcPts val="0"/>
              </a:spcBef>
              <a:buClr>
                <a:srgbClr val="666666"/>
              </a:buClr>
              <a:buSzPct val="100000"/>
              <a:buChar char="●"/>
            </a:pPr>
            <a:r>
              <a:rPr lang="en" sz="1800">
                <a:solidFill>
                  <a:srgbClr val="666666"/>
                </a:solidFill>
              </a:rPr>
              <a:t>2 X 3 within-subject design</a:t>
            </a:r>
          </a:p>
          <a:p>
            <a:pPr marL="457200" lvl="0" indent="-342900" rtl="0">
              <a:lnSpc>
                <a:spcPct val="150000"/>
              </a:lnSpc>
              <a:spcBef>
                <a:spcPts val="0"/>
              </a:spcBef>
              <a:buClr>
                <a:srgbClr val="666666"/>
              </a:buClr>
              <a:buSzPct val="100000"/>
              <a:buChar char="●"/>
            </a:pPr>
            <a:r>
              <a:rPr lang="en" sz="1800">
                <a:solidFill>
                  <a:srgbClr val="666666"/>
                </a:solidFill>
              </a:rPr>
              <a:t>2 Techniques</a:t>
            </a:r>
          </a:p>
          <a:p>
            <a:pPr marL="914400" lvl="1" indent="-228600" rtl="0">
              <a:lnSpc>
                <a:spcPct val="150000"/>
              </a:lnSpc>
              <a:spcBef>
                <a:spcPts val="0"/>
              </a:spcBef>
              <a:buClr>
                <a:srgbClr val="666666"/>
              </a:buClr>
              <a:buChar char="○"/>
            </a:pPr>
            <a:r>
              <a:rPr lang="en">
                <a:solidFill>
                  <a:srgbClr val="666666"/>
                </a:solidFill>
              </a:rPr>
              <a:t>CV vs. GV</a:t>
            </a:r>
          </a:p>
          <a:p>
            <a:pPr marL="457200" lvl="0" indent="-342900" rtl="0">
              <a:lnSpc>
                <a:spcPct val="150000"/>
              </a:lnSpc>
              <a:spcBef>
                <a:spcPts val="0"/>
              </a:spcBef>
              <a:buClr>
                <a:srgbClr val="666666"/>
              </a:buClr>
              <a:buSzPct val="100000"/>
              <a:buChar char="●"/>
            </a:pPr>
            <a:r>
              <a:rPr lang="en" sz="1800">
                <a:solidFill>
                  <a:srgbClr val="666666"/>
                </a:solidFill>
              </a:rPr>
              <a:t>3 Types of Datasets</a:t>
            </a:r>
          </a:p>
          <a:p>
            <a:pPr marL="914400" lvl="1" indent="-228600" rtl="0">
              <a:lnSpc>
                <a:spcPct val="150000"/>
              </a:lnSpc>
              <a:spcBef>
                <a:spcPts val="0"/>
              </a:spcBef>
              <a:buClr>
                <a:srgbClr val="666666"/>
              </a:buClr>
              <a:buChar char="○"/>
            </a:pPr>
            <a:r>
              <a:rPr lang="en">
                <a:solidFill>
                  <a:srgbClr val="666666"/>
                </a:solidFill>
              </a:rPr>
              <a:t>Furniture, Vehicle and Aircraft</a:t>
            </a:r>
          </a:p>
          <a:p>
            <a:pPr marL="457200" lvl="0" indent="-342900" rtl="0">
              <a:lnSpc>
                <a:spcPct val="150000"/>
              </a:lnSpc>
              <a:spcBef>
                <a:spcPts val="0"/>
              </a:spcBef>
              <a:buClr>
                <a:srgbClr val="666666"/>
              </a:buClr>
              <a:buSzPct val="100000"/>
              <a:buChar char="●"/>
            </a:pPr>
            <a:r>
              <a:rPr lang="en" sz="1800">
                <a:solidFill>
                  <a:srgbClr val="666666"/>
                </a:solidFill>
              </a:rPr>
              <a:t>2 Different Task Groups</a:t>
            </a:r>
          </a:p>
          <a:p>
            <a:pPr marL="457200" lvl="0" indent="-342900" rtl="0">
              <a:lnSpc>
                <a:spcPct val="150000"/>
              </a:lnSpc>
              <a:spcBef>
                <a:spcPts val="0"/>
              </a:spcBef>
              <a:buClr>
                <a:srgbClr val="666666"/>
              </a:buClr>
              <a:buSzPct val="100000"/>
              <a:buChar char="●"/>
            </a:pPr>
            <a:r>
              <a:rPr lang="en" sz="1800">
                <a:solidFill>
                  <a:srgbClr val="666666"/>
                </a:solidFill>
              </a:rPr>
              <a:t>48 Participants</a:t>
            </a:r>
          </a:p>
          <a:p>
            <a:pPr marL="457200" lvl="0" indent="-342900" rtl="0">
              <a:lnSpc>
                <a:spcPct val="150000"/>
              </a:lnSpc>
              <a:spcBef>
                <a:spcPts val="0"/>
              </a:spcBef>
              <a:buClr>
                <a:srgbClr val="666666"/>
              </a:buClr>
              <a:buSzPct val="100000"/>
              <a:buChar char="●"/>
            </a:pPr>
            <a:r>
              <a:rPr lang="en" sz="1800">
                <a:solidFill>
                  <a:srgbClr val="666666"/>
                </a:solidFill>
              </a:rPr>
              <a:t>Total: 144 Cases</a:t>
            </a:r>
          </a:p>
        </p:txBody>
      </p:sp>
      <p:pic>
        <p:nvPicPr>
          <p:cNvPr id="388" name="Shape 388"/>
          <p:cNvPicPr preferRelativeResize="0"/>
          <p:nvPr/>
        </p:nvPicPr>
        <p:blipFill>
          <a:blip r:embed="rId3">
            <a:alphaModFix/>
          </a:blip>
          <a:stretch>
            <a:fillRect/>
          </a:stretch>
        </p:blipFill>
        <p:spPr>
          <a:xfrm>
            <a:off x="3954624" y="1765350"/>
            <a:ext cx="4974774" cy="32468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Study Factors</a:t>
            </a:r>
          </a:p>
        </p:txBody>
      </p:sp>
      <p:sp>
        <p:nvSpPr>
          <p:cNvPr id="394" name="Shape 394"/>
          <p:cNvSpPr txBox="1"/>
          <p:nvPr/>
        </p:nvSpPr>
        <p:spPr>
          <a:xfrm>
            <a:off x="0" y="728250"/>
            <a:ext cx="5591503" cy="4264164"/>
          </a:xfrm>
          <a:prstGeom prst="rect">
            <a:avLst/>
          </a:prstGeom>
          <a:noFill/>
          <a:ln>
            <a:noFill/>
          </a:ln>
        </p:spPr>
        <p:txBody>
          <a:bodyPr lIns="91425" tIns="91425" rIns="91425" bIns="91425" anchor="t" anchorCtr="0">
            <a:noAutofit/>
          </a:bodyPr>
          <a:lstStyle/>
          <a:p>
            <a:pPr marL="457200" lvl="0" indent="-228600" rtl="0">
              <a:lnSpc>
                <a:spcPct val="150000"/>
              </a:lnSpc>
              <a:spcBef>
                <a:spcPts val="0"/>
              </a:spcBef>
              <a:buClr>
                <a:srgbClr val="666666"/>
              </a:buClr>
              <a:buChar char="●"/>
            </a:pPr>
            <a:r>
              <a:rPr lang="en" dirty="0">
                <a:solidFill>
                  <a:srgbClr val="666666"/>
                </a:solidFill>
              </a:rPr>
              <a:t>Independent Variables</a:t>
            </a:r>
          </a:p>
          <a:p>
            <a:pPr marL="914400" lvl="1" indent="-228600" rtl="0">
              <a:lnSpc>
                <a:spcPct val="150000"/>
              </a:lnSpc>
              <a:spcBef>
                <a:spcPts val="0"/>
              </a:spcBef>
              <a:buClr>
                <a:srgbClr val="666666"/>
              </a:buClr>
              <a:buChar char="○"/>
            </a:pPr>
            <a:r>
              <a:rPr lang="en" dirty="0">
                <a:solidFill>
                  <a:srgbClr val="666666"/>
                </a:solidFill>
              </a:rPr>
              <a:t>Techniques: </a:t>
            </a:r>
          </a:p>
          <a:p>
            <a:pPr marL="1371600" lvl="2" indent="-228600" rtl="0">
              <a:lnSpc>
                <a:spcPct val="150000"/>
              </a:lnSpc>
              <a:spcBef>
                <a:spcPts val="0"/>
              </a:spcBef>
              <a:buClr>
                <a:srgbClr val="666666"/>
              </a:buClr>
              <a:buChar char="■"/>
            </a:pPr>
            <a:r>
              <a:rPr lang="en" dirty="0">
                <a:solidFill>
                  <a:srgbClr val="666666"/>
                </a:solidFill>
              </a:rPr>
              <a:t>CV (cloud-based technique) </a:t>
            </a:r>
          </a:p>
          <a:p>
            <a:pPr marL="1371600" lvl="2" indent="-228600" rtl="0">
              <a:lnSpc>
                <a:spcPct val="150000"/>
              </a:lnSpc>
              <a:spcBef>
                <a:spcPts val="0"/>
              </a:spcBef>
              <a:buClr>
                <a:srgbClr val="666666"/>
              </a:buClr>
              <a:buChar char="■"/>
            </a:pPr>
            <a:r>
              <a:rPr lang="en" dirty="0">
                <a:solidFill>
                  <a:srgbClr val="666666"/>
                </a:solidFill>
              </a:rPr>
              <a:t>GV (grid-based technique)</a:t>
            </a:r>
          </a:p>
          <a:p>
            <a:pPr marL="914400" lvl="1" indent="-228600" rtl="0">
              <a:lnSpc>
                <a:spcPct val="150000"/>
              </a:lnSpc>
              <a:spcBef>
                <a:spcPts val="0"/>
              </a:spcBef>
              <a:buClr>
                <a:srgbClr val="666666"/>
              </a:buClr>
              <a:buChar char="○"/>
            </a:pPr>
            <a:r>
              <a:rPr lang="en" dirty="0">
                <a:solidFill>
                  <a:srgbClr val="666666"/>
                </a:solidFill>
              </a:rPr>
              <a:t>Datasets with three types: </a:t>
            </a:r>
          </a:p>
          <a:p>
            <a:pPr marL="1371600" lvl="2" indent="-228600" rtl="0">
              <a:lnSpc>
                <a:spcPct val="150000"/>
              </a:lnSpc>
              <a:spcBef>
                <a:spcPts val="0"/>
              </a:spcBef>
              <a:buClr>
                <a:srgbClr val="666666"/>
              </a:buClr>
              <a:buChar char="■"/>
            </a:pPr>
            <a:r>
              <a:rPr lang="en" dirty="0">
                <a:solidFill>
                  <a:srgbClr val="666666"/>
                </a:solidFill>
              </a:rPr>
              <a:t>furniture (amount of objects is 198)</a:t>
            </a:r>
          </a:p>
          <a:p>
            <a:pPr marL="1371600" lvl="2" indent="-228600" rtl="0">
              <a:lnSpc>
                <a:spcPct val="150000"/>
              </a:lnSpc>
              <a:spcBef>
                <a:spcPts val="0"/>
              </a:spcBef>
              <a:buClr>
                <a:srgbClr val="666666"/>
              </a:buClr>
              <a:buChar char="■"/>
            </a:pPr>
            <a:r>
              <a:rPr lang="en" dirty="0">
                <a:solidFill>
                  <a:srgbClr val="666666"/>
                </a:solidFill>
              </a:rPr>
              <a:t>vehicle (amount of objects is 103) </a:t>
            </a:r>
          </a:p>
          <a:p>
            <a:pPr marL="1371600" lvl="2" indent="-228600" rtl="0">
              <a:lnSpc>
                <a:spcPct val="150000"/>
              </a:lnSpc>
              <a:spcBef>
                <a:spcPts val="0"/>
              </a:spcBef>
              <a:buClr>
                <a:srgbClr val="666666"/>
              </a:buClr>
              <a:buChar char="■"/>
            </a:pPr>
            <a:r>
              <a:rPr lang="en" dirty="0">
                <a:solidFill>
                  <a:srgbClr val="666666"/>
                </a:solidFill>
              </a:rPr>
              <a:t>aircraft (amount of objects is 216)</a:t>
            </a:r>
          </a:p>
          <a:p>
            <a:pPr marL="457200" lvl="0" indent="-228600" rtl="0">
              <a:lnSpc>
                <a:spcPct val="150000"/>
              </a:lnSpc>
              <a:spcBef>
                <a:spcPts val="0"/>
              </a:spcBef>
              <a:buClr>
                <a:srgbClr val="666666"/>
              </a:buClr>
              <a:buChar char="●"/>
            </a:pPr>
            <a:r>
              <a:rPr lang="en" dirty="0">
                <a:solidFill>
                  <a:srgbClr val="666666"/>
                </a:solidFill>
              </a:rPr>
              <a:t>Dependent Variables</a:t>
            </a:r>
          </a:p>
          <a:p>
            <a:pPr marL="914400" lvl="1" indent="-228600" rtl="0">
              <a:lnSpc>
                <a:spcPct val="150000"/>
              </a:lnSpc>
              <a:spcBef>
                <a:spcPts val="0"/>
              </a:spcBef>
              <a:buClr>
                <a:srgbClr val="666666"/>
              </a:buClr>
              <a:buChar char="○"/>
            </a:pPr>
            <a:r>
              <a:rPr lang="en" dirty="0">
                <a:solidFill>
                  <a:srgbClr val="666666"/>
                </a:solidFill>
              </a:rPr>
              <a:t>Time of finishing tasks</a:t>
            </a:r>
          </a:p>
          <a:p>
            <a:pPr marL="914400" lvl="1" indent="-228600" rtl="0">
              <a:lnSpc>
                <a:spcPct val="150000"/>
              </a:lnSpc>
              <a:spcBef>
                <a:spcPts val="0"/>
              </a:spcBef>
              <a:buClr>
                <a:srgbClr val="666666"/>
              </a:buClr>
              <a:buChar char="○"/>
            </a:pPr>
            <a:r>
              <a:rPr lang="en" dirty="0">
                <a:solidFill>
                  <a:srgbClr val="666666"/>
                </a:solidFill>
              </a:rPr>
              <a:t>Number of times choosing the wrong targets</a:t>
            </a:r>
          </a:p>
          <a:p>
            <a:pPr marL="914400" lvl="1" indent="-228600" rtl="0">
              <a:lnSpc>
                <a:spcPct val="150000"/>
              </a:lnSpc>
              <a:spcBef>
                <a:spcPts val="0"/>
              </a:spcBef>
              <a:buClr>
                <a:srgbClr val="666666"/>
              </a:buClr>
              <a:buChar char="○"/>
            </a:pPr>
            <a:r>
              <a:rPr lang="en" dirty="0">
                <a:solidFill>
                  <a:srgbClr val="666666"/>
                </a:solidFill>
              </a:rPr>
              <a:t>Confidence level of making decisions</a:t>
            </a:r>
          </a:p>
        </p:txBody>
      </p:sp>
      <p:pic>
        <p:nvPicPr>
          <p:cNvPr id="395" name="Shape 395"/>
          <p:cNvPicPr preferRelativeResize="0"/>
          <p:nvPr/>
        </p:nvPicPr>
        <p:blipFill>
          <a:blip r:embed="rId3">
            <a:alphaModFix/>
          </a:blip>
          <a:stretch>
            <a:fillRect/>
          </a:stretch>
        </p:blipFill>
        <p:spPr>
          <a:xfrm>
            <a:off x="4668160" y="3190315"/>
            <a:ext cx="4256690" cy="16234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a:spcBef>
                <a:spcPts val="0"/>
              </a:spcBef>
              <a:buNone/>
            </a:pPr>
            <a:r>
              <a:rPr lang="en" sz="2400" dirty="0"/>
              <a:t>General Procedure</a:t>
            </a:r>
          </a:p>
        </p:txBody>
      </p:sp>
      <p:pic>
        <p:nvPicPr>
          <p:cNvPr id="401" name="Shape 401"/>
          <p:cNvPicPr preferRelativeResize="0"/>
          <p:nvPr/>
        </p:nvPicPr>
        <p:blipFill>
          <a:blip r:embed="rId3">
            <a:alphaModFix/>
          </a:blip>
          <a:stretch>
            <a:fillRect/>
          </a:stretch>
        </p:blipFill>
        <p:spPr>
          <a:xfrm>
            <a:off x="1357300" y="1117500"/>
            <a:ext cx="6429375" cy="3457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Task Arrangement</a:t>
            </a:r>
          </a:p>
        </p:txBody>
      </p:sp>
      <p:pic>
        <p:nvPicPr>
          <p:cNvPr id="407" name="Shape 407"/>
          <p:cNvPicPr preferRelativeResize="0"/>
          <p:nvPr/>
        </p:nvPicPr>
        <p:blipFill>
          <a:blip r:embed="rId3">
            <a:alphaModFix/>
          </a:blip>
          <a:stretch>
            <a:fillRect/>
          </a:stretch>
        </p:blipFill>
        <p:spPr>
          <a:xfrm>
            <a:off x="250848" y="1087750"/>
            <a:ext cx="4078249" cy="3574850"/>
          </a:xfrm>
          <a:prstGeom prst="rect">
            <a:avLst/>
          </a:prstGeom>
          <a:noFill/>
          <a:ln>
            <a:noFill/>
          </a:ln>
        </p:spPr>
      </p:pic>
      <p:pic>
        <p:nvPicPr>
          <p:cNvPr id="408" name="Shape 408"/>
          <p:cNvPicPr preferRelativeResize="0"/>
          <p:nvPr/>
        </p:nvPicPr>
        <p:blipFill>
          <a:blip r:embed="rId4">
            <a:alphaModFix/>
          </a:blip>
          <a:stretch>
            <a:fillRect/>
          </a:stretch>
        </p:blipFill>
        <p:spPr>
          <a:xfrm>
            <a:off x="4377640" y="1087750"/>
            <a:ext cx="4547209" cy="357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rtl="0">
              <a:spcBef>
                <a:spcPts val="0"/>
              </a:spcBef>
              <a:buNone/>
            </a:pPr>
            <a:r>
              <a:rPr lang="en"/>
              <a:t>Study Results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Overview</a:t>
            </a:r>
          </a:p>
        </p:txBody>
      </p:sp>
      <p:graphicFrame>
        <p:nvGraphicFramePr>
          <p:cNvPr id="419" name="Shape 419"/>
          <p:cNvGraphicFramePr/>
          <p:nvPr/>
        </p:nvGraphicFramePr>
        <p:xfrm>
          <a:off x="1852600" y="2455775"/>
          <a:ext cx="5438775" cy="2228700"/>
        </p:xfrm>
        <a:graphic>
          <a:graphicData uri="http://schemas.openxmlformats.org/drawingml/2006/table">
            <a:tbl>
              <a:tblPr>
                <a:noFill/>
                <a:tableStyleId>{84185F87-A313-4C37-B58A-CD641EB9FAA6}</a:tableStyleId>
              </a:tblPr>
              <a:tblGrid>
                <a:gridCol w="1905000">
                  <a:extLst>
                    <a:ext uri="{9D8B030D-6E8A-4147-A177-3AD203B41FA5}">
                      <a16:colId xmlns:a16="http://schemas.microsoft.com/office/drawing/2014/main" val="20000"/>
                    </a:ext>
                  </a:extLst>
                </a:gridCol>
                <a:gridCol w="1800225">
                  <a:extLst>
                    <a:ext uri="{9D8B030D-6E8A-4147-A177-3AD203B41FA5}">
                      <a16:colId xmlns:a16="http://schemas.microsoft.com/office/drawing/2014/main" val="20001"/>
                    </a:ext>
                  </a:extLst>
                </a:gridCol>
                <a:gridCol w="1733550">
                  <a:extLst>
                    <a:ext uri="{9D8B030D-6E8A-4147-A177-3AD203B41FA5}">
                      <a16:colId xmlns:a16="http://schemas.microsoft.com/office/drawing/2014/main" val="20002"/>
                    </a:ext>
                  </a:extLst>
                </a:gridCol>
              </a:tblGrid>
              <a:tr h="361950">
                <a:tc rowSpan="2">
                  <a:txBody>
                    <a:bodyPr/>
                    <a:lstStyle/>
                    <a:p>
                      <a:pPr marL="139700" lvl="0" indent="0" algn="ctr" rtl="0">
                        <a:lnSpc>
                          <a:spcPct val="115000"/>
                        </a:lnSpc>
                        <a:spcBef>
                          <a:spcPts val="0"/>
                        </a:spcBef>
                        <a:buNone/>
                      </a:pPr>
                      <a:r>
                        <a:rPr lang="en" sz="1100" b="1">
                          <a:solidFill>
                            <a:srgbClr val="FFFFFF"/>
                          </a:solidFill>
                        </a:rPr>
                        <a:t>Dependent Factors</a:t>
                      </a:r>
                    </a:p>
                  </a:txBody>
                  <a:tcPr marL="68575" marR="68575" marT="91425" marB="91425">
                    <a:lnL w="12700" cap="flat" cmpd="sng">
                      <a:solidFill>
                        <a:srgbClr val="FFFFF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gridSpan="2">
                  <a:txBody>
                    <a:bodyPr/>
                    <a:lstStyle/>
                    <a:p>
                      <a:pPr marL="139700" lvl="0" indent="0" algn="ctr" rtl="0">
                        <a:lnSpc>
                          <a:spcPct val="115000"/>
                        </a:lnSpc>
                        <a:spcBef>
                          <a:spcPts val="0"/>
                        </a:spcBef>
                        <a:buNone/>
                      </a:pPr>
                      <a:r>
                        <a:rPr lang="en" sz="1100" b="1">
                          <a:solidFill>
                            <a:srgbClr val="FFFFFF"/>
                          </a:solidFill>
                        </a:rPr>
                        <a:t>Independent factors</a:t>
                      </a:r>
                    </a:p>
                  </a:txBody>
                  <a:tcPr marL="68575" marR="68575" marT="91425" marB="91425">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hMerge="1">
                  <a:txBody>
                    <a:bodyPr/>
                    <a:lstStyle/>
                    <a:p>
                      <a:endParaRPr lang="en-US"/>
                    </a:p>
                  </a:txBody>
                  <a:tcPr/>
                </a:tc>
                <a:extLst>
                  <a:ext uri="{0D108BD9-81ED-4DB2-BD59-A6C34878D82A}">
                    <a16:rowId xmlns:a16="http://schemas.microsoft.com/office/drawing/2014/main" val="10000"/>
                  </a:ext>
                </a:extLst>
              </a:tr>
              <a:tr h="361950">
                <a:tc vMerge="1">
                  <a:txBody>
                    <a:bodyPr/>
                    <a:lstStyle/>
                    <a:p>
                      <a:endParaRPr lang="en-US"/>
                    </a:p>
                  </a:txBody>
                  <a:tcPr/>
                </a:tc>
                <a:tc>
                  <a:txBody>
                    <a:bodyPr/>
                    <a:lstStyle/>
                    <a:p>
                      <a:pPr marL="139700" lvl="0" indent="0" algn="ctr" rtl="0">
                        <a:lnSpc>
                          <a:spcPct val="115000"/>
                        </a:lnSpc>
                        <a:spcBef>
                          <a:spcPts val="0"/>
                        </a:spcBef>
                        <a:buNone/>
                      </a:pPr>
                      <a:r>
                        <a:rPr lang="en"/>
                        <a:t>Technique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tc>
                  <a:txBody>
                    <a:bodyPr/>
                    <a:lstStyle/>
                    <a:p>
                      <a:pPr marL="139700" lvl="0" indent="0" algn="ctr" rtl="0">
                        <a:lnSpc>
                          <a:spcPct val="115000"/>
                        </a:lnSpc>
                        <a:spcBef>
                          <a:spcPts val="0"/>
                        </a:spcBef>
                        <a:buNone/>
                      </a:pPr>
                      <a:r>
                        <a:rPr lang="en"/>
                        <a:t>Type of Datasets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10001"/>
                  </a:ext>
                </a:extLst>
              </a:tr>
              <a:tr h="361950">
                <a:tc>
                  <a:txBody>
                    <a:bodyPr/>
                    <a:lstStyle/>
                    <a:p>
                      <a:pPr marL="139700" lvl="0" indent="0" algn="ctr" rtl="0">
                        <a:lnSpc>
                          <a:spcPct val="115000"/>
                        </a:lnSpc>
                        <a:spcBef>
                          <a:spcPts val="0"/>
                        </a:spcBef>
                        <a:buNone/>
                      </a:pPr>
                      <a:r>
                        <a:rPr lang="en" sz="1100" b="1">
                          <a:solidFill>
                            <a:srgbClr val="FFFFFF"/>
                          </a:solidFill>
                        </a:rPr>
                        <a:t>Task Finishing Time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1397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tc>
                  <a:txBody>
                    <a:bodyPr/>
                    <a:lstStyle/>
                    <a:p>
                      <a:pPr marL="1397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extLst>
                  <a:ext uri="{0D108BD9-81ED-4DB2-BD59-A6C34878D82A}">
                    <a16:rowId xmlns:a16="http://schemas.microsoft.com/office/drawing/2014/main" val="10002"/>
                  </a:ext>
                </a:extLst>
              </a:tr>
              <a:tr h="361950">
                <a:tc>
                  <a:txBody>
                    <a:bodyPr/>
                    <a:lstStyle/>
                    <a:p>
                      <a:pPr marL="139700" lvl="0" indent="0" algn="ctr" rtl="0">
                        <a:lnSpc>
                          <a:spcPct val="115000"/>
                        </a:lnSpc>
                        <a:spcBef>
                          <a:spcPts val="0"/>
                        </a:spcBef>
                        <a:buNone/>
                      </a:pPr>
                      <a:r>
                        <a:rPr lang="en" sz="1100" b="1">
                          <a:solidFill>
                            <a:srgbClr val="FFFFFF"/>
                          </a:solidFill>
                        </a:rPr>
                        <a:t>Number of Wrong Choices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1397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tc>
                  <a:txBody>
                    <a:bodyPr/>
                    <a:lstStyle/>
                    <a:p>
                      <a:pPr marL="139700" lvl="0" indent="0" algn="ctr" rtl="0">
                        <a:lnSpc>
                          <a:spcPct val="115000"/>
                        </a:lnSpc>
                        <a:spcBef>
                          <a:spcPts val="0"/>
                        </a:spcBef>
                        <a:buNone/>
                      </a:pPr>
                      <a:r>
                        <a:rPr lang="en"/>
                        <a:t>N.S.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10003"/>
                  </a:ext>
                </a:extLst>
              </a:tr>
              <a:tr h="361950">
                <a:tc>
                  <a:txBody>
                    <a:bodyPr/>
                    <a:lstStyle/>
                    <a:p>
                      <a:pPr marL="139700" lvl="0" indent="0" algn="ctr" rtl="0">
                        <a:lnSpc>
                          <a:spcPct val="115000"/>
                        </a:lnSpc>
                        <a:spcBef>
                          <a:spcPts val="0"/>
                        </a:spcBef>
                        <a:buNone/>
                      </a:pPr>
                      <a:r>
                        <a:rPr lang="en" sz="1100" b="1">
                          <a:solidFill>
                            <a:srgbClr val="FFFFFF"/>
                          </a:solidFill>
                        </a:rPr>
                        <a:t>Level of Confidence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139700" lvl="0" indent="0" algn="ctr" rtl="0">
                        <a:lnSpc>
                          <a:spcPct val="115000"/>
                        </a:lnSpc>
                        <a:spcBef>
                          <a:spcPts val="0"/>
                        </a:spcBef>
                        <a:buNone/>
                      </a:pPr>
                      <a:r>
                        <a:rPr lang="en"/>
                        <a:t>N.S.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tc>
                  <a:txBody>
                    <a:bodyPr/>
                    <a:lstStyle/>
                    <a:p>
                      <a:pPr marL="1397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extLst>
                  <a:ext uri="{0D108BD9-81ED-4DB2-BD59-A6C34878D82A}">
                    <a16:rowId xmlns:a16="http://schemas.microsoft.com/office/drawing/2014/main" val="10004"/>
                  </a:ext>
                </a:extLst>
              </a:tr>
            </a:tbl>
          </a:graphicData>
        </a:graphic>
      </p:graphicFrame>
      <p:sp>
        <p:nvSpPr>
          <p:cNvPr id="420" name="Shape 420"/>
          <p:cNvSpPr txBox="1"/>
          <p:nvPr/>
        </p:nvSpPr>
        <p:spPr>
          <a:xfrm>
            <a:off x="48312" y="1935675"/>
            <a:ext cx="9069300" cy="4077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666666"/>
                </a:solidFill>
              </a:rPr>
              <a:t>Summary table of main effects for each of independent factors (N.S. = Not Significant and S. = Significant)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Task Finishing Time</a:t>
            </a:r>
          </a:p>
        </p:txBody>
      </p:sp>
      <p:pic>
        <p:nvPicPr>
          <p:cNvPr id="426" name="Shape 426"/>
          <p:cNvPicPr preferRelativeResize="0"/>
          <p:nvPr/>
        </p:nvPicPr>
        <p:blipFill>
          <a:blip r:embed="rId3">
            <a:alphaModFix/>
          </a:blip>
          <a:stretch>
            <a:fillRect/>
          </a:stretch>
        </p:blipFill>
        <p:spPr>
          <a:xfrm>
            <a:off x="239498" y="797198"/>
            <a:ext cx="4953175" cy="4302499"/>
          </a:xfrm>
          <a:prstGeom prst="rect">
            <a:avLst/>
          </a:prstGeom>
          <a:noFill/>
          <a:ln>
            <a:noFill/>
          </a:ln>
        </p:spPr>
      </p:pic>
      <p:sp>
        <p:nvSpPr>
          <p:cNvPr id="427" name="Shape 427"/>
          <p:cNvSpPr txBox="1"/>
          <p:nvPr/>
        </p:nvSpPr>
        <p:spPr>
          <a:xfrm>
            <a:off x="5065050" y="1543050"/>
            <a:ext cx="3992700" cy="30972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Clr>
                <a:srgbClr val="666666"/>
              </a:buClr>
              <a:buChar char="●"/>
            </a:pPr>
            <a:r>
              <a:rPr lang="en">
                <a:solidFill>
                  <a:srgbClr val="666666"/>
                </a:solidFill>
              </a:rPr>
              <a:t>Interactions were found to be significant</a:t>
            </a:r>
          </a:p>
          <a:p>
            <a:pPr marL="457200" lvl="0" indent="-228600" rtl="0">
              <a:lnSpc>
                <a:spcPct val="100000"/>
              </a:lnSpc>
              <a:spcBef>
                <a:spcPts val="1000"/>
              </a:spcBef>
              <a:buClr>
                <a:srgbClr val="666666"/>
              </a:buClr>
              <a:buChar char="●"/>
            </a:pPr>
            <a:r>
              <a:rPr lang="en">
                <a:solidFill>
                  <a:srgbClr val="666666"/>
                </a:solidFill>
              </a:rPr>
              <a:t>2 independent factors are significant </a:t>
            </a:r>
          </a:p>
          <a:p>
            <a:pPr marL="457200" lvl="0" indent="-228600" rtl="0">
              <a:lnSpc>
                <a:spcPct val="100000"/>
              </a:lnSpc>
              <a:spcBef>
                <a:spcPts val="1000"/>
              </a:spcBef>
              <a:buClr>
                <a:srgbClr val="666666"/>
              </a:buClr>
              <a:buChar char="●"/>
            </a:pPr>
            <a:r>
              <a:rPr lang="en">
                <a:solidFill>
                  <a:srgbClr val="666666"/>
                </a:solidFill>
              </a:rPr>
              <a:t>The more complicated the dataset,        the longer the finishing time</a:t>
            </a:r>
          </a:p>
          <a:p>
            <a:pPr marL="457200" lvl="0" indent="-228600" rtl="0">
              <a:lnSpc>
                <a:spcPct val="100000"/>
              </a:lnSpc>
              <a:spcBef>
                <a:spcPts val="1000"/>
              </a:spcBef>
              <a:buClr>
                <a:srgbClr val="666666"/>
              </a:buClr>
              <a:buChar char="●"/>
            </a:pPr>
            <a:r>
              <a:rPr lang="en">
                <a:solidFill>
                  <a:srgbClr val="666666"/>
                </a:solidFill>
              </a:rPr>
              <a:t>CV enables subjects to finish tasks faster </a:t>
            </a:r>
          </a:p>
          <a:p>
            <a:pPr marL="457200" lvl="0" indent="-228600">
              <a:lnSpc>
                <a:spcPct val="100000"/>
              </a:lnSpc>
              <a:spcBef>
                <a:spcPts val="1000"/>
              </a:spcBef>
              <a:buClr>
                <a:srgbClr val="666666"/>
              </a:buClr>
              <a:buChar char="●"/>
            </a:pPr>
            <a:r>
              <a:rPr lang="en">
                <a:solidFill>
                  <a:srgbClr val="666666"/>
                </a:solidFill>
              </a:rPr>
              <a:t>This advantage increases when the complexity of datasets increases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Number of Wrong Choices</a:t>
            </a:r>
          </a:p>
        </p:txBody>
      </p:sp>
      <p:sp>
        <p:nvSpPr>
          <p:cNvPr id="433" name="Shape 433"/>
          <p:cNvSpPr txBox="1"/>
          <p:nvPr/>
        </p:nvSpPr>
        <p:spPr>
          <a:xfrm>
            <a:off x="5261200" y="1541225"/>
            <a:ext cx="3789900" cy="2564100"/>
          </a:xfrm>
          <a:prstGeom prst="rect">
            <a:avLst/>
          </a:prstGeom>
          <a:noFill/>
          <a:ln>
            <a:noFill/>
          </a:ln>
        </p:spPr>
        <p:txBody>
          <a:bodyPr lIns="91425" tIns="91425" rIns="91425" bIns="91425" anchor="t" anchorCtr="0">
            <a:noAutofit/>
          </a:bodyPr>
          <a:lstStyle/>
          <a:p>
            <a:pPr marL="457200" lvl="0" indent="-228600" rtl="0">
              <a:spcBef>
                <a:spcPts val="1000"/>
              </a:spcBef>
              <a:buClr>
                <a:srgbClr val="666666"/>
              </a:buClr>
              <a:buChar char="●"/>
            </a:pPr>
            <a:r>
              <a:rPr lang="en">
                <a:solidFill>
                  <a:srgbClr val="666666"/>
                </a:solidFill>
              </a:rPr>
              <a:t>Interactions were not significant</a:t>
            </a:r>
          </a:p>
          <a:p>
            <a:pPr marL="457200" lvl="0" indent="-228600" rtl="0">
              <a:lnSpc>
                <a:spcPct val="100000"/>
              </a:lnSpc>
              <a:spcBef>
                <a:spcPts val="1000"/>
              </a:spcBef>
              <a:buClr>
                <a:srgbClr val="666666"/>
              </a:buClr>
              <a:buChar char="●"/>
            </a:pPr>
            <a:r>
              <a:rPr lang="en">
                <a:solidFill>
                  <a:srgbClr val="666666"/>
                </a:solidFill>
              </a:rPr>
              <a:t>Technique factor was significant</a:t>
            </a:r>
          </a:p>
          <a:p>
            <a:pPr marL="457200" lvl="0" indent="-228600" rtl="0">
              <a:lnSpc>
                <a:spcPct val="100000"/>
              </a:lnSpc>
              <a:spcBef>
                <a:spcPts val="1000"/>
              </a:spcBef>
              <a:buClr>
                <a:srgbClr val="666666"/>
              </a:buClr>
              <a:buChar char="●"/>
            </a:pPr>
            <a:r>
              <a:rPr lang="en">
                <a:solidFill>
                  <a:srgbClr val="666666"/>
                </a:solidFill>
              </a:rPr>
              <a:t>Type of datasets factor is not significant</a:t>
            </a:r>
          </a:p>
          <a:p>
            <a:pPr marL="457200" lvl="0" indent="-228600" rtl="0">
              <a:lnSpc>
                <a:spcPct val="100000"/>
              </a:lnSpc>
              <a:spcBef>
                <a:spcPts val="1000"/>
              </a:spcBef>
              <a:buClr>
                <a:srgbClr val="666666"/>
              </a:buClr>
              <a:buChar char="●"/>
            </a:pPr>
            <a:r>
              <a:rPr lang="en">
                <a:solidFill>
                  <a:srgbClr val="666666"/>
                </a:solidFill>
              </a:rPr>
              <a:t>CV technique leads to less wrong choices on all three datasets</a:t>
            </a:r>
          </a:p>
        </p:txBody>
      </p:sp>
      <p:pic>
        <p:nvPicPr>
          <p:cNvPr id="434" name="Shape 434"/>
          <p:cNvPicPr preferRelativeResize="0"/>
          <p:nvPr/>
        </p:nvPicPr>
        <p:blipFill>
          <a:blip r:embed="rId3">
            <a:alphaModFix/>
          </a:blip>
          <a:stretch>
            <a:fillRect/>
          </a:stretch>
        </p:blipFill>
        <p:spPr>
          <a:xfrm>
            <a:off x="155800" y="847712"/>
            <a:ext cx="5105400" cy="4295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Level of Confidence</a:t>
            </a:r>
          </a:p>
        </p:txBody>
      </p:sp>
      <p:sp>
        <p:nvSpPr>
          <p:cNvPr id="440" name="Shape 440"/>
          <p:cNvSpPr txBox="1"/>
          <p:nvPr/>
        </p:nvSpPr>
        <p:spPr>
          <a:xfrm>
            <a:off x="5089925" y="1447650"/>
            <a:ext cx="3929700" cy="3208200"/>
          </a:xfrm>
          <a:prstGeom prst="rect">
            <a:avLst/>
          </a:prstGeom>
          <a:noFill/>
          <a:ln>
            <a:noFill/>
          </a:ln>
        </p:spPr>
        <p:txBody>
          <a:bodyPr lIns="91425" tIns="91425" rIns="91425" bIns="91425" anchor="t" anchorCtr="0">
            <a:noAutofit/>
          </a:bodyPr>
          <a:lstStyle/>
          <a:p>
            <a:pPr marL="457200" lvl="0" indent="-228600" rtl="0">
              <a:lnSpc>
                <a:spcPct val="100000"/>
              </a:lnSpc>
              <a:spcBef>
                <a:spcPts val="1000"/>
              </a:spcBef>
              <a:buClr>
                <a:srgbClr val="666666"/>
              </a:buClr>
              <a:buChar char="●"/>
            </a:pPr>
            <a:r>
              <a:rPr lang="en">
                <a:solidFill>
                  <a:srgbClr val="666666"/>
                </a:solidFill>
              </a:rPr>
              <a:t>Interactions were not significant</a:t>
            </a:r>
          </a:p>
          <a:p>
            <a:pPr marL="457200" lvl="0" indent="-228600" rtl="0">
              <a:spcBef>
                <a:spcPts val="1000"/>
              </a:spcBef>
              <a:buClr>
                <a:srgbClr val="666666"/>
              </a:buClr>
              <a:buChar char="●"/>
            </a:pPr>
            <a:r>
              <a:rPr lang="en">
                <a:solidFill>
                  <a:srgbClr val="666666"/>
                </a:solidFill>
              </a:rPr>
              <a:t>Technique factor was not significant </a:t>
            </a:r>
          </a:p>
          <a:p>
            <a:pPr marL="457200" lvl="0" indent="-228600" rtl="0">
              <a:spcBef>
                <a:spcPts val="1000"/>
              </a:spcBef>
              <a:buClr>
                <a:srgbClr val="666666"/>
              </a:buClr>
              <a:buChar char="●"/>
            </a:pPr>
            <a:r>
              <a:rPr lang="en">
                <a:solidFill>
                  <a:srgbClr val="666666"/>
                </a:solidFill>
              </a:rPr>
              <a:t>Type of datasets factor is significant </a:t>
            </a:r>
          </a:p>
          <a:p>
            <a:pPr marL="457200" lvl="0" indent="-228600" rtl="0">
              <a:spcBef>
                <a:spcPts val="1000"/>
              </a:spcBef>
              <a:buClr>
                <a:srgbClr val="666666"/>
              </a:buClr>
              <a:buChar char="●"/>
            </a:pPr>
            <a:r>
              <a:rPr lang="en">
                <a:solidFill>
                  <a:srgbClr val="666666"/>
                </a:solidFill>
              </a:rPr>
              <a:t>Average confidence level of CV is 4.326 Average confidence level of GV is 4.324</a:t>
            </a:r>
          </a:p>
          <a:p>
            <a:pPr marL="457200" lvl="0" indent="-228600" rtl="0">
              <a:spcBef>
                <a:spcPts val="1000"/>
              </a:spcBef>
              <a:buClr>
                <a:srgbClr val="666666"/>
              </a:buClr>
              <a:buChar char="●"/>
            </a:pPr>
            <a:r>
              <a:rPr lang="en">
                <a:solidFill>
                  <a:srgbClr val="666666"/>
                </a:solidFill>
              </a:rPr>
              <a:t>As a novel technique, CV didn’t mislead participants</a:t>
            </a:r>
          </a:p>
        </p:txBody>
      </p:sp>
      <p:pic>
        <p:nvPicPr>
          <p:cNvPr id="441" name="Shape 441"/>
          <p:cNvPicPr preferRelativeResize="0"/>
          <p:nvPr/>
        </p:nvPicPr>
        <p:blipFill>
          <a:blip r:embed="rId3">
            <a:alphaModFix/>
          </a:blip>
          <a:stretch>
            <a:fillRect/>
          </a:stretch>
        </p:blipFill>
        <p:spPr>
          <a:xfrm>
            <a:off x="146437" y="857700"/>
            <a:ext cx="4943475" cy="4181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973325" y="1341475"/>
            <a:ext cx="6264000" cy="2452500"/>
          </a:xfrm>
          <a:prstGeom prst="rect">
            <a:avLst/>
          </a:prstGeom>
        </p:spPr>
        <p:txBody>
          <a:bodyPr lIns="91425" tIns="91425" rIns="91425" bIns="91425" anchor="ctr" anchorCtr="0">
            <a:noAutofit/>
          </a:bodyPr>
          <a:lstStyle/>
          <a:p>
            <a:pPr lvl="0">
              <a:spcBef>
                <a:spcPts val="0"/>
              </a:spcBef>
              <a:buNone/>
            </a:pPr>
            <a:r>
              <a:rPr lang="en"/>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Questionnaire</a:t>
            </a:r>
            <a:endParaRPr lang="en" dirty="0"/>
          </a:p>
        </p:txBody>
      </p:sp>
      <p:sp>
        <p:nvSpPr>
          <p:cNvPr id="447" name="Shape 447"/>
          <p:cNvSpPr txBox="1"/>
          <p:nvPr/>
        </p:nvSpPr>
        <p:spPr>
          <a:xfrm>
            <a:off x="297900" y="619050"/>
            <a:ext cx="8626800" cy="1965600"/>
          </a:xfrm>
          <a:prstGeom prst="rect">
            <a:avLst/>
          </a:prstGeom>
          <a:noFill/>
          <a:ln>
            <a:noFill/>
          </a:ln>
        </p:spPr>
        <p:txBody>
          <a:bodyPr lIns="91425" tIns="91425" rIns="91425" bIns="91425" anchor="t" anchorCtr="0">
            <a:noAutofit/>
          </a:bodyPr>
          <a:lstStyle/>
          <a:p>
            <a:pPr marL="457200" lvl="0" indent="-228600" rtl="0">
              <a:lnSpc>
                <a:spcPct val="115000"/>
              </a:lnSpc>
              <a:spcBef>
                <a:spcPts val="1000"/>
              </a:spcBef>
              <a:buClr>
                <a:srgbClr val="666666"/>
              </a:buClr>
              <a:buChar char="●"/>
            </a:pPr>
            <a:r>
              <a:rPr lang="en">
                <a:solidFill>
                  <a:srgbClr val="666666"/>
                </a:solidFill>
              </a:rPr>
              <a:t>T-test indicated significant differences for questions 5 and 7 on the vehicle &amp; aircraft datasets, and the average score of all 3 datasets</a:t>
            </a:r>
          </a:p>
          <a:p>
            <a:pPr marL="914400" lvl="1" indent="-304800" rtl="0">
              <a:lnSpc>
                <a:spcPct val="115000"/>
              </a:lnSpc>
              <a:spcBef>
                <a:spcPts val="1000"/>
              </a:spcBef>
              <a:buClr>
                <a:srgbClr val="666666"/>
              </a:buClr>
              <a:buSzPct val="100000"/>
              <a:buChar char="○"/>
            </a:pPr>
            <a:r>
              <a:rPr lang="en" sz="1200">
                <a:solidFill>
                  <a:srgbClr val="666666"/>
                </a:solidFill>
              </a:rPr>
              <a:t>Question 5: It was easy for me to identify the differences and similarities between the target and other objects</a:t>
            </a:r>
          </a:p>
          <a:p>
            <a:pPr marL="914400" lvl="1" indent="-304800" rtl="0">
              <a:lnSpc>
                <a:spcPct val="115000"/>
              </a:lnSpc>
              <a:spcBef>
                <a:spcPts val="1000"/>
              </a:spcBef>
              <a:buClr>
                <a:srgbClr val="666666"/>
              </a:buClr>
              <a:buSzPct val="100000"/>
              <a:buChar char="○"/>
            </a:pPr>
            <a:r>
              <a:rPr lang="en" sz="1200">
                <a:solidFill>
                  <a:srgbClr val="666666"/>
                </a:solidFill>
              </a:rPr>
              <a:t>Question 7: The orientations (viewpoints) of the objects were informative</a:t>
            </a:r>
          </a:p>
          <a:p>
            <a:pPr marL="457200" lvl="0" indent="-228600" rtl="0">
              <a:lnSpc>
                <a:spcPct val="115000"/>
              </a:lnSpc>
              <a:spcBef>
                <a:spcPts val="1000"/>
              </a:spcBef>
              <a:buClr>
                <a:srgbClr val="666666"/>
              </a:buClr>
              <a:buChar char="●"/>
            </a:pPr>
            <a:r>
              <a:rPr lang="en">
                <a:solidFill>
                  <a:srgbClr val="666666"/>
                </a:solidFill>
              </a:rPr>
              <a:t>CV performs better than GV in these aspects on the more complex datasets</a:t>
            </a:r>
          </a:p>
          <a:p>
            <a:pPr lvl="0">
              <a:lnSpc>
                <a:spcPct val="115000"/>
              </a:lnSpc>
              <a:spcBef>
                <a:spcPts val="1000"/>
              </a:spcBef>
              <a:buNone/>
            </a:pPr>
            <a:endParaRPr>
              <a:solidFill>
                <a:srgbClr val="666666"/>
              </a:solidFill>
            </a:endParaRPr>
          </a:p>
        </p:txBody>
      </p:sp>
      <p:pic>
        <p:nvPicPr>
          <p:cNvPr id="448" name="Shape 448"/>
          <p:cNvPicPr preferRelativeResize="0"/>
          <p:nvPr/>
        </p:nvPicPr>
        <p:blipFill>
          <a:blip r:embed="rId3">
            <a:alphaModFix/>
          </a:blip>
          <a:stretch>
            <a:fillRect/>
          </a:stretch>
        </p:blipFill>
        <p:spPr>
          <a:xfrm>
            <a:off x="801250" y="2539375"/>
            <a:ext cx="3552825" cy="2028825"/>
          </a:xfrm>
          <a:prstGeom prst="rect">
            <a:avLst/>
          </a:prstGeom>
          <a:noFill/>
          <a:ln>
            <a:noFill/>
          </a:ln>
        </p:spPr>
      </p:pic>
      <p:pic>
        <p:nvPicPr>
          <p:cNvPr id="449" name="Shape 449"/>
          <p:cNvPicPr preferRelativeResize="0"/>
          <p:nvPr/>
        </p:nvPicPr>
        <p:blipFill>
          <a:blip r:embed="rId4">
            <a:alphaModFix/>
          </a:blip>
          <a:stretch>
            <a:fillRect/>
          </a:stretch>
        </p:blipFill>
        <p:spPr>
          <a:xfrm>
            <a:off x="4799150" y="2563175"/>
            <a:ext cx="3486150" cy="1981200"/>
          </a:xfrm>
          <a:prstGeom prst="rect">
            <a:avLst/>
          </a:prstGeom>
          <a:noFill/>
          <a:ln>
            <a:noFill/>
          </a:ln>
        </p:spPr>
      </p:pic>
      <p:sp>
        <p:nvSpPr>
          <p:cNvPr id="450" name="Shape 450"/>
          <p:cNvSpPr txBox="1"/>
          <p:nvPr/>
        </p:nvSpPr>
        <p:spPr>
          <a:xfrm>
            <a:off x="990962" y="4568200"/>
            <a:ext cx="3173400" cy="468600"/>
          </a:xfrm>
          <a:prstGeom prst="rect">
            <a:avLst/>
          </a:prstGeom>
          <a:noFill/>
          <a:ln>
            <a:noFill/>
          </a:ln>
        </p:spPr>
        <p:txBody>
          <a:bodyPr lIns="91425" tIns="91425" rIns="91425" bIns="91425" anchor="t" anchorCtr="0">
            <a:noAutofit/>
          </a:bodyPr>
          <a:lstStyle/>
          <a:p>
            <a:pPr lvl="0" algn="ctr" rtl="0">
              <a:lnSpc>
                <a:spcPct val="150000"/>
              </a:lnSpc>
              <a:spcBef>
                <a:spcPts val="1000"/>
              </a:spcBef>
              <a:buNone/>
            </a:pPr>
            <a:r>
              <a:rPr lang="en" sz="1200">
                <a:solidFill>
                  <a:srgbClr val="666666"/>
                </a:solidFill>
              </a:rPr>
              <a:t>Average result of question 5</a:t>
            </a:r>
          </a:p>
        </p:txBody>
      </p:sp>
      <p:sp>
        <p:nvSpPr>
          <p:cNvPr id="451" name="Shape 451"/>
          <p:cNvSpPr txBox="1"/>
          <p:nvPr/>
        </p:nvSpPr>
        <p:spPr>
          <a:xfrm>
            <a:off x="4955512" y="4568200"/>
            <a:ext cx="3173400" cy="468600"/>
          </a:xfrm>
          <a:prstGeom prst="rect">
            <a:avLst/>
          </a:prstGeom>
          <a:noFill/>
          <a:ln>
            <a:noFill/>
          </a:ln>
        </p:spPr>
        <p:txBody>
          <a:bodyPr lIns="91425" tIns="91425" rIns="91425" bIns="91425" anchor="t" anchorCtr="0">
            <a:noAutofit/>
          </a:bodyPr>
          <a:lstStyle/>
          <a:p>
            <a:pPr lvl="0" algn="ctr" rtl="0">
              <a:lnSpc>
                <a:spcPct val="150000"/>
              </a:lnSpc>
              <a:spcBef>
                <a:spcPts val="1000"/>
              </a:spcBef>
              <a:buNone/>
            </a:pPr>
            <a:r>
              <a:rPr lang="en" sz="1200">
                <a:solidFill>
                  <a:srgbClr val="666666"/>
                </a:solidFill>
              </a:rPr>
              <a:t>Average result of question 7</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Questionnaire</a:t>
            </a:r>
            <a:endParaRPr lang="en" dirty="0"/>
          </a:p>
        </p:txBody>
      </p:sp>
      <p:sp>
        <p:nvSpPr>
          <p:cNvPr id="457" name="Shape 457"/>
          <p:cNvSpPr txBox="1"/>
          <p:nvPr/>
        </p:nvSpPr>
        <p:spPr>
          <a:xfrm>
            <a:off x="358350" y="823525"/>
            <a:ext cx="4942500" cy="4225500"/>
          </a:xfrm>
          <a:prstGeom prst="rect">
            <a:avLst/>
          </a:prstGeom>
          <a:noFill/>
          <a:ln>
            <a:noFill/>
          </a:ln>
        </p:spPr>
        <p:txBody>
          <a:bodyPr lIns="91425" tIns="91425" rIns="91425" bIns="91425" anchor="t" anchorCtr="0">
            <a:noAutofit/>
          </a:bodyPr>
          <a:lstStyle/>
          <a:p>
            <a:pPr marL="457200" lvl="0" indent="-228600" rtl="0">
              <a:lnSpc>
                <a:spcPct val="115000"/>
              </a:lnSpc>
              <a:spcBef>
                <a:spcPts val="1000"/>
              </a:spcBef>
              <a:buClr>
                <a:srgbClr val="666666"/>
              </a:buClr>
              <a:buChar char="●"/>
            </a:pPr>
            <a:r>
              <a:rPr lang="en">
                <a:solidFill>
                  <a:srgbClr val="666666"/>
                </a:solidFill>
              </a:rPr>
              <a:t>We ran a two-way ANOVA over the participants’ spatial abilities and post-task questionnaire average scores on every question</a:t>
            </a:r>
          </a:p>
          <a:p>
            <a:pPr marL="457200" lvl="0" indent="-228600" rtl="0">
              <a:lnSpc>
                <a:spcPct val="115000"/>
              </a:lnSpc>
              <a:spcBef>
                <a:spcPts val="1000"/>
              </a:spcBef>
              <a:buClr>
                <a:srgbClr val="666666"/>
              </a:buClr>
              <a:buChar char="●"/>
            </a:pPr>
            <a:r>
              <a:rPr lang="en">
                <a:solidFill>
                  <a:srgbClr val="666666"/>
                </a:solidFill>
              </a:rPr>
              <a:t>“Easy to browse the models?”</a:t>
            </a:r>
          </a:p>
          <a:p>
            <a:pPr marL="914400" lvl="1" indent="-304800" rtl="0">
              <a:lnSpc>
                <a:spcPct val="115000"/>
              </a:lnSpc>
              <a:spcBef>
                <a:spcPts val="1000"/>
              </a:spcBef>
              <a:buClr>
                <a:srgbClr val="666666"/>
              </a:buClr>
              <a:buSzPct val="100000"/>
              <a:buChar char="○"/>
            </a:pPr>
            <a:r>
              <a:rPr lang="en" sz="1200">
                <a:solidFill>
                  <a:srgbClr val="666666"/>
                </a:solidFill>
              </a:rPr>
              <a:t>Participants with moderate spatial ability favored GV </a:t>
            </a:r>
          </a:p>
          <a:p>
            <a:pPr marL="914400" lvl="1" indent="-304800" rtl="0">
              <a:lnSpc>
                <a:spcPct val="115000"/>
              </a:lnSpc>
              <a:spcBef>
                <a:spcPts val="1000"/>
              </a:spcBef>
              <a:buClr>
                <a:srgbClr val="666666"/>
              </a:buClr>
              <a:buSzPct val="100000"/>
              <a:buChar char="○"/>
            </a:pPr>
            <a:r>
              <a:rPr lang="en" sz="1200">
                <a:solidFill>
                  <a:srgbClr val="666666"/>
                </a:solidFill>
              </a:rPr>
              <a:t>Participants with high spatial ability preferred CV </a:t>
            </a:r>
          </a:p>
          <a:p>
            <a:pPr marL="457200" lvl="0" indent="-228600" rtl="0">
              <a:lnSpc>
                <a:spcPct val="115000"/>
              </a:lnSpc>
              <a:spcBef>
                <a:spcPts val="1000"/>
              </a:spcBef>
              <a:buClr>
                <a:srgbClr val="666666"/>
              </a:buClr>
              <a:buChar char="●"/>
            </a:pPr>
            <a:r>
              <a:rPr lang="en">
                <a:solidFill>
                  <a:srgbClr val="666666"/>
                </a:solidFill>
              </a:rPr>
              <a:t>“The layout is ‘visually pleasing’?”</a:t>
            </a:r>
          </a:p>
          <a:p>
            <a:pPr marL="914400" lvl="1" indent="-304800" rtl="0">
              <a:lnSpc>
                <a:spcPct val="115000"/>
              </a:lnSpc>
              <a:spcBef>
                <a:spcPts val="1000"/>
              </a:spcBef>
              <a:buClr>
                <a:srgbClr val="666666"/>
              </a:buClr>
              <a:buSzPct val="100000"/>
              <a:buChar char="○"/>
            </a:pPr>
            <a:r>
              <a:rPr lang="en" sz="1200">
                <a:solidFill>
                  <a:srgbClr val="666666"/>
                </a:solidFill>
              </a:rPr>
              <a:t>Preference for CV becomes stronger as the participants’ spatial ability levels increase</a:t>
            </a:r>
          </a:p>
          <a:p>
            <a:pPr lvl="0" rtl="0">
              <a:lnSpc>
                <a:spcPct val="115000"/>
              </a:lnSpc>
              <a:spcBef>
                <a:spcPts val="1000"/>
              </a:spcBef>
              <a:buNone/>
            </a:pPr>
            <a:endParaRPr>
              <a:solidFill>
                <a:srgbClr val="666666"/>
              </a:solidFill>
            </a:endParaRPr>
          </a:p>
        </p:txBody>
      </p:sp>
      <p:pic>
        <p:nvPicPr>
          <p:cNvPr id="458" name="Shape 458"/>
          <p:cNvPicPr preferRelativeResize="0"/>
          <p:nvPr/>
        </p:nvPicPr>
        <p:blipFill>
          <a:blip r:embed="rId3">
            <a:alphaModFix/>
          </a:blip>
          <a:stretch>
            <a:fillRect/>
          </a:stretch>
        </p:blipFill>
        <p:spPr>
          <a:xfrm>
            <a:off x="5808799" y="729825"/>
            <a:ext cx="2364899" cy="2216688"/>
          </a:xfrm>
          <a:prstGeom prst="rect">
            <a:avLst/>
          </a:prstGeom>
          <a:noFill/>
          <a:ln>
            <a:noFill/>
          </a:ln>
        </p:spPr>
      </p:pic>
      <p:pic>
        <p:nvPicPr>
          <p:cNvPr id="459" name="Shape 459"/>
          <p:cNvPicPr preferRelativeResize="0"/>
          <p:nvPr/>
        </p:nvPicPr>
        <p:blipFill>
          <a:blip r:embed="rId4">
            <a:alphaModFix/>
          </a:blip>
          <a:stretch>
            <a:fillRect/>
          </a:stretch>
        </p:blipFill>
        <p:spPr>
          <a:xfrm>
            <a:off x="5892145" y="3057296"/>
            <a:ext cx="2198203" cy="20862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Interview</a:t>
            </a:r>
            <a:endParaRPr lang="en" dirty="0"/>
          </a:p>
        </p:txBody>
      </p:sp>
      <p:graphicFrame>
        <p:nvGraphicFramePr>
          <p:cNvPr id="465" name="Shape 465"/>
          <p:cNvGraphicFramePr/>
          <p:nvPr/>
        </p:nvGraphicFramePr>
        <p:xfrm>
          <a:off x="363975" y="1395625"/>
          <a:ext cx="8597300" cy="2468790"/>
        </p:xfrm>
        <a:graphic>
          <a:graphicData uri="http://schemas.openxmlformats.org/drawingml/2006/table">
            <a:tbl>
              <a:tblPr>
                <a:noFill/>
                <a:tableStyleId>{FB1DB2DF-324C-4C27-B897-12F42C54D045}</a:tableStyleId>
              </a:tblPr>
              <a:tblGrid>
                <a:gridCol w="5171525">
                  <a:extLst>
                    <a:ext uri="{9D8B030D-6E8A-4147-A177-3AD203B41FA5}">
                      <a16:colId xmlns:a16="http://schemas.microsoft.com/office/drawing/2014/main" val="20000"/>
                    </a:ext>
                  </a:extLst>
                </a:gridCol>
                <a:gridCol w="3425775">
                  <a:extLst>
                    <a:ext uri="{9D8B030D-6E8A-4147-A177-3AD203B41FA5}">
                      <a16:colId xmlns:a16="http://schemas.microsoft.com/office/drawing/2014/main" val="20001"/>
                    </a:ext>
                  </a:extLst>
                </a:gridCol>
              </a:tblGrid>
              <a:tr h="381000">
                <a:tc>
                  <a:txBody>
                    <a:bodyPr/>
                    <a:lstStyle/>
                    <a:p>
                      <a:pPr lvl="0">
                        <a:spcBef>
                          <a:spcPts val="0"/>
                        </a:spcBef>
                        <a:buNone/>
                      </a:pPr>
                      <a:r>
                        <a:rPr lang="en">
                          <a:solidFill>
                            <a:srgbClr val="434343"/>
                          </a:solidFill>
                        </a:rPr>
                        <a:t>Which system you prefer to browse the 3D-object dataset?</a:t>
                      </a:r>
                    </a:p>
                  </a:txBody>
                  <a:tcPr marL="91425" marR="91425" marT="91425" marB="91425"/>
                </a:tc>
                <a:tc>
                  <a:txBody>
                    <a:bodyPr/>
                    <a:lstStyle/>
                    <a:p>
                      <a:pPr marL="457200" lvl="0" indent="-228600" rtl="0">
                        <a:spcBef>
                          <a:spcPts val="0"/>
                        </a:spcBef>
                        <a:buClr>
                          <a:srgbClr val="434343"/>
                        </a:buClr>
                        <a:buChar char="●"/>
                      </a:pPr>
                      <a:r>
                        <a:rPr lang="en">
                          <a:solidFill>
                            <a:srgbClr val="434343"/>
                          </a:solidFill>
                        </a:rPr>
                        <a:t>56.25% of participants prefer CV </a:t>
                      </a:r>
                    </a:p>
                    <a:p>
                      <a:pPr marL="457200" lvl="0" indent="-228600">
                        <a:spcBef>
                          <a:spcPts val="0"/>
                        </a:spcBef>
                        <a:buClr>
                          <a:srgbClr val="434343"/>
                        </a:buClr>
                        <a:buChar char="●"/>
                      </a:pPr>
                      <a:r>
                        <a:rPr lang="en">
                          <a:solidFill>
                            <a:srgbClr val="434343"/>
                          </a:solidFill>
                        </a:rPr>
                        <a:t>27.08% of participants prefers GV</a:t>
                      </a:r>
                    </a:p>
                    <a:p>
                      <a:pPr marL="457200" lvl="0" indent="-228600">
                        <a:spcBef>
                          <a:spcPts val="0"/>
                        </a:spcBef>
                        <a:buClr>
                          <a:srgbClr val="434343"/>
                        </a:buClr>
                        <a:buChar char="●"/>
                      </a:pPr>
                      <a:r>
                        <a:rPr lang="en">
                          <a:solidFill>
                            <a:srgbClr val="434343"/>
                          </a:solidFill>
                        </a:rPr>
                        <a:t>remaining participants (16.67%) preferred different techniques depending on the situation</a:t>
                      </a:r>
                    </a:p>
                  </a:txBody>
                  <a:tcPr marL="91425" marR="91425" marT="91425" marB="91425"/>
                </a:tc>
                <a:extLst>
                  <a:ext uri="{0D108BD9-81ED-4DB2-BD59-A6C34878D82A}">
                    <a16:rowId xmlns:a16="http://schemas.microsoft.com/office/drawing/2014/main" val="10000"/>
                  </a:ext>
                </a:extLst>
              </a:tr>
              <a:tr h="381000">
                <a:tc>
                  <a:txBody>
                    <a:bodyPr/>
                    <a:lstStyle/>
                    <a:p>
                      <a:pPr lvl="0">
                        <a:spcBef>
                          <a:spcPts val="0"/>
                        </a:spcBef>
                        <a:buNone/>
                      </a:pPr>
                      <a:r>
                        <a:rPr lang="en">
                          <a:solidFill>
                            <a:srgbClr val="434343"/>
                          </a:solidFill>
                        </a:rPr>
                        <a:t>Which technique do you think you finished tasks faster?</a:t>
                      </a:r>
                    </a:p>
                  </a:txBody>
                  <a:tcPr marL="91425" marR="91425" marT="91425" marB="91425"/>
                </a:tc>
                <a:tc>
                  <a:txBody>
                    <a:bodyPr/>
                    <a:lstStyle/>
                    <a:p>
                      <a:pPr marL="457200" marR="0" lvl="0" indent="-228600" algn="l" rtl="0">
                        <a:lnSpc>
                          <a:spcPct val="100000"/>
                        </a:lnSpc>
                        <a:spcBef>
                          <a:spcPts val="0"/>
                        </a:spcBef>
                        <a:spcAft>
                          <a:spcPts val="0"/>
                        </a:spcAft>
                        <a:buClr>
                          <a:srgbClr val="434343"/>
                        </a:buClr>
                        <a:buChar char="●"/>
                      </a:pPr>
                      <a:r>
                        <a:rPr lang="en">
                          <a:solidFill>
                            <a:srgbClr val="434343"/>
                          </a:solidFill>
                        </a:rPr>
                        <a:t>58.3% participants think CV makes them more efficient</a:t>
                      </a:r>
                    </a:p>
                    <a:p>
                      <a:pPr marL="457200" marR="0" lvl="0" indent="-228600" algn="l" rtl="0">
                        <a:lnSpc>
                          <a:spcPct val="100000"/>
                        </a:lnSpc>
                        <a:spcBef>
                          <a:spcPts val="0"/>
                        </a:spcBef>
                        <a:spcAft>
                          <a:spcPts val="0"/>
                        </a:spcAft>
                        <a:buClr>
                          <a:srgbClr val="434343"/>
                        </a:buClr>
                        <a:buChar char="●"/>
                      </a:pPr>
                      <a:r>
                        <a:rPr lang="en">
                          <a:solidFill>
                            <a:srgbClr val="434343"/>
                          </a:solidFill>
                        </a:rPr>
                        <a:t>35.4% participants favor GV</a:t>
                      </a:r>
                    </a:p>
                  </a:txBody>
                  <a:tcPr marL="91425" marR="91425" marT="91425" marB="91425"/>
                </a:tc>
                <a:extLst>
                  <a:ext uri="{0D108BD9-81ED-4DB2-BD59-A6C34878D82A}">
                    <a16:rowId xmlns:a16="http://schemas.microsoft.com/office/drawing/2014/main" val="10001"/>
                  </a:ext>
                </a:extLst>
              </a:tr>
              <a:tr h="381000">
                <a:tc>
                  <a:txBody>
                    <a:bodyPr/>
                    <a:lstStyle/>
                    <a:p>
                      <a:pPr lvl="0">
                        <a:spcBef>
                          <a:spcPts val="0"/>
                        </a:spcBef>
                        <a:buNone/>
                      </a:pPr>
                      <a:r>
                        <a:rPr lang="en">
                          <a:solidFill>
                            <a:srgbClr val="434343"/>
                          </a:solidFill>
                        </a:rPr>
                        <a:t>Which technique you think is more interesting</a:t>
                      </a:r>
                    </a:p>
                  </a:txBody>
                  <a:tcPr marL="91425" marR="91425" marT="91425" marB="91425"/>
                </a:tc>
                <a:tc>
                  <a:txBody>
                    <a:bodyPr/>
                    <a:lstStyle/>
                    <a:p>
                      <a:pPr marL="457200" marR="0" lvl="0" indent="-228600" algn="l" rtl="0">
                        <a:lnSpc>
                          <a:spcPct val="100000"/>
                        </a:lnSpc>
                        <a:spcBef>
                          <a:spcPts val="0"/>
                        </a:spcBef>
                        <a:spcAft>
                          <a:spcPts val="0"/>
                        </a:spcAft>
                        <a:buClr>
                          <a:srgbClr val="434343"/>
                        </a:buClr>
                        <a:buChar char="●"/>
                      </a:pPr>
                      <a:r>
                        <a:rPr lang="en">
                          <a:solidFill>
                            <a:srgbClr val="434343"/>
                          </a:solidFill>
                        </a:rPr>
                        <a:t>95.83% participants favor CV </a:t>
                      </a: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460950" y="2065350"/>
            <a:ext cx="8222100" cy="1012800"/>
          </a:xfrm>
          <a:prstGeom prst="rect">
            <a:avLst/>
          </a:prstGeom>
        </p:spPr>
        <p:txBody>
          <a:bodyPr lIns="91425" tIns="91425" rIns="91425" bIns="91425" anchor="ctr" anchorCtr="0">
            <a:noAutofit/>
          </a:bodyPr>
          <a:lstStyle/>
          <a:p>
            <a:pPr lvl="0" rtl="0">
              <a:spcBef>
                <a:spcPts val="0"/>
              </a:spcBef>
              <a:buNone/>
            </a:pPr>
            <a:r>
              <a:rPr lang="en"/>
              <a:t>User Study 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Study Design</a:t>
            </a:r>
          </a:p>
        </p:txBody>
      </p:sp>
      <p:sp>
        <p:nvSpPr>
          <p:cNvPr id="476" name="Shape 476"/>
          <p:cNvSpPr txBox="1"/>
          <p:nvPr/>
        </p:nvSpPr>
        <p:spPr>
          <a:xfrm>
            <a:off x="368025" y="1785850"/>
            <a:ext cx="6917700" cy="3287100"/>
          </a:xfrm>
          <a:prstGeom prst="rect">
            <a:avLst/>
          </a:prstGeom>
          <a:noFill/>
          <a:ln>
            <a:noFill/>
          </a:ln>
        </p:spPr>
        <p:txBody>
          <a:bodyPr lIns="91425" tIns="91425" rIns="91425" bIns="91425" anchor="t" anchorCtr="0">
            <a:noAutofit/>
          </a:bodyPr>
          <a:lstStyle/>
          <a:p>
            <a:pPr marL="457200" lvl="0" indent="-228600" rtl="0">
              <a:lnSpc>
                <a:spcPct val="150000"/>
              </a:lnSpc>
              <a:spcBef>
                <a:spcPts val="0"/>
              </a:spcBef>
              <a:buClr>
                <a:srgbClr val="666666"/>
              </a:buClr>
              <a:buChar char="●"/>
            </a:pPr>
            <a:r>
              <a:rPr lang="en">
                <a:solidFill>
                  <a:srgbClr val="666666"/>
                </a:solidFill>
              </a:rPr>
              <a:t>2 X 3 within-subject design</a:t>
            </a:r>
          </a:p>
          <a:p>
            <a:pPr marL="457200" lvl="0" indent="-228600" rtl="0">
              <a:lnSpc>
                <a:spcPct val="150000"/>
              </a:lnSpc>
              <a:spcBef>
                <a:spcPts val="0"/>
              </a:spcBef>
              <a:buClr>
                <a:srgbClr val="666666"/>
              </a:buClr>
              <a:buChar char="●"/>
            </a:pPr>
            <a:r>
              <a:rPr lang="en">
                <a:solidFill>
                  <a:srgbClr val="666666"/>
                </a:solidFill>
              </a:rPr>
              <a:t>2 Types of Animations</a:t>
            </a:r>
          </a:p>
          <a:p>
            <a:pPr marL="914400" lvl="1" indent="-228600" rtl="0">
              <a:lnSpc>
                <a:spcPct val="150000"/>
              </a:lnSpc>
              <a:spcBef>
                <a:spcPts val="0"/>
              </a:spcBef>
              <a:buClr>
                <a:srgbClr val="666666"/>
              </a:buClr>
              <a:buChar char="○"/>
            </a:pPr>
            <a:r>
              <a:rPr lang="en">
                <a:solidFill>
                  <a:srgbClr val="666666"/>
                </a:solidFill>
              </a:rPr>
              <a:t>SA (Staggered Animation) vs. NSA (Non-Staggered Animation)</a:t>
            </a:r>
          </a:p>
          <a:p>
            <a:pPr marL="457200" lvl="0" indent="-228600" rtl="0">
              <a:lnSpc>
                <a:spcPct val="150000"/>
              </a:lnSpc>
              <a:spcBef>
                <a:spcPts val="0"/>
              </a:spcBef>
              <a:buClr>
                <a:srgbClr val="666666"/>
              </a:buClr>
              <a:buChar char="●"/>
            </a:pPr>
            <a:r>
              <a:rPr lang="en">
                <a:solidFill>
                  <a:srgbClr val="666666"/>
                </a:solidFill>
              </a:rPr>
              <a:t>3 Types of Datasets</a:t>
            </a:r>
          </a:p>
          <a:p>
            <a:pPr marL="914400" lvl="1" indent="-228600" rtl="0">
              <a:lnSpc>
                <a:spcPct val="150000"/>
              </a:lnSpc>
              <a:spcBef>
                <a:spcPts val="0"/>
              </a:spcBef>
              <a:buClr>
                <a:srgbClr val="666666"/>
              </a:buClr>
              <a:buChar char="○"/>
            </a:pPr>
            <a:r>
              <a:rPr lang="en">
                <a:solidFill>
                  <a:srgbClr val="666666"/>
                </a:solidFill>
              </a:rPr>
              <a:t>Furniture, Vehicle and Aircraft</a:t>
            </a:r>
          </a:p>
          <a:p>
            <a:pPr marL="457200" lvl="0" indent="-228600" rtl="0">
              <a:lnSpc>
                <a:spcPct val="150000"/>
              </a:lnSpc>
              <a:spcBef>
                <a:spcPts val="0"/>
              </a:spcBef>
              <a:buClr>
                <a:srgbClr val="666666"/>
              </a:buClr>
              <a:buChar char="●"/>
            </a:pPr>
            <a:r>
              <a:rPr lang="en">
                <a:solidFill>
                  <a:srgbClr val="666666"/>
                </a:solidFill>
              </a:rPr>
              <a:t>48 Participants (144 cases)</a:t>
            </a:r>
          </a:p>
          <a:p>
            <a:pPr marL="457200" lvl="0" indent="-228600" rtl="0">
              <a:lnSpc>
                <a:spcPct val="150000"/>
              </a:lnSpc>
              <a:spcBef>
                <a:spcPts val="0"/>
              </a:spcBef>
              <a:buClr>
                <a:srgbClr val="666666"/>
              </a:buClr>
              <a:buChar char="●"/>
            </a:pPr>
            <a:r>
              <a:rPr lang="en">
                <a:solidFill>
                  <a:srgbClr val="666666"/>
                </a:solidFill>
              </a:rPr>
              <a:t>Dependent Variables</a:t>
            </a:r>
          </a:p>
          <a:p>
            <a:pPr marL="914400" lvl="1" indent="-228600" rtl="0">
              <a:lnSpc>
                <a:spcPct val="150000"/>
              </a:lnSpc>
              <a:spcBef>
                <a:spcPts val="0"/>
              </a:spcBef>
              <a:buClr>
                <a:srgbClr val="666666"/>
              </a:buClr>
              <a:buChar char="○"/>
            </a:pPr>
            <a:r>
              <a:rPr lang="en">
                <a:solidFill>
                  <a:srgbClr val="666666"/>
                </a:solidFill>
              </a:rPr>
              <a:t>Accuracy</a:t>
            </a:r>
          </a:p>
          <a:p>
            <a:pPr marL="914400" lvl="1" indent="-228600" rtl="0">
              <a:lnSpc>
                <a:spcPct val="150000"/>
              </a:lnSpc>
              <a:spcBef>
                <a:spcPts val="0"/>
              </a:spcBef>
              <a:buClr>
                <a:srgbClr val="666666"/>
              </a:buClr>
              <a:buChar char="○"/>
            </a:pPr>
            <a:r>
              <a:rPr lang="en">
                <a:solidFill>
                  <a:srgbClr val="666666"/>
                </a:solidFill>
              </a:rPr>
              <a:t>Error</a:t>
            </a:r>
          </a:p>
          <a:p>
            <a:pPr marL="914400" lvl="1" indent="-228600" rtl="0">
              <a:lnSpc>
                <a:spcPct val="150000"/>
              </a:lnSpc>
              <a:spcBef>
                <a:spcPts val="0"/>
              </a:spcBef>
              <a:buClr>
                <a:srgbClr val="666666"/>
              </a:buClr>
              <a:buChar char="○"/>
            </a:pPr>
            <a:r>
              <a:rPr lang="en">
                <a:solidFill>
                  <a:srgbClr val="666666"/>
                </a:solidFill>
              </a:rPr>
              <a:t>Confidence level of decisions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Animation Difference</a:t>
            </a:r>
          </a:p>
        </p:txBody>
      </p:sp>
      <p:pic>
        <p:nvPicPr>
          <p:cNvPr id="482" name="Shape 482"/>
          <p:cNvPicPr preferRelativeResize="0"/>
          <p:nvPr/>
        </p:nvPicPr>
        <p:blipFill>
          <a:blip r:embed="rId3">
            <a:alphaModFix/>
          </a:blip>
          <a:stretch>
            <a:fillRect/>
          </a:stretch>
        </p:blipFill>
        <p:spPr>
          <a:xfrm>
            <a:off x="460950" y="1941949"/>
            <a:ext cx="8222099" cy="28626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Task Arrangement</a:t>
            </a:r>
          </a:p>
        </p:txBody>
      </p:sp>
      <p:pic>
        <p:nvPicPr>
          <p:cNvPr id="488" name="Shape 488"/>
          <p:cNvPicPr preferRelativeResize="0"/>
          <p:nvPr/>
        </p:nvPicPr>
        <p:blipFill>
          <a:blip r:embed="rId3">
            <a:alphaModFix/>
          </a:blip>
          <a:stretch>
            <a:fillRect/>
          </a:stretch>
        </p:blipFill>
        <p:spPr>
          <a:xfrm>
            <a:off x="2122634" y="804800"/>
            <a:ext cx="4777824" cy="4056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Study Result</a:t>
            </a:r>
          </a:p>
        </p:txBody>
      </p:sp>
      <p:graphicFrame>
        <p:nvGraphicFramePr>
          <p:cNvPr id="494" name="Shape 494"/>
          <p:cNvGraphicFramePr/>
          <p:nvPr/>
        </p:nvGraphicFramePr>
        <p:xfrm>
          <a:off x="1249400" y="1022287"/>
          <a:ext cx="6645200" cy="2595575"/>
        </p:xfrm>
        <a:graphic>
          <a:graphicData uri="http://schemas.openxmlformats.org/drawingml/2006/table">
            <a:tbl>
              <a:tblPr>
                <a:noFill/>
                <a:tableStyleId>{84185F87-A313-4C37-B58A-CD641EB9FAA6}</a:tableStyleId>
              </a:tblPr>
              <a:tblGrid>
                <a:gridCol w="2327575">
                  <a:extLst>
                    <a:ext uri="{9D8B030D-6E8A-4147-A177-3AD203B41FA5}">
                      <a16:colId xmlns:a16="http://schemas.microsoft.com/office/drawing/2014/main" val="20000"/>
                    </a:ext>
                  </a:extLst>
                </a:gridCol>
                <a:gridCol w="2199550">
                  <a:extLst>
                    <a:ext uri="{9D8B030D-6E8A-4147-A177-3AD203B41FA5}">
                      <a16:colId xmlns:a16="http://schemas.microsoft.com/office/drawing/2014/main" val="20001"/>
                    </a:ext>
                  </a:extLst>
                </a:gridCol>
                <a:gridCol w="2118075">
                  <a:extLst>
                    <a:ext uri="{9D8B030D-6E8A-4147-A177-3AD203B41FA5}">
                      <a16:colId xmlns:a16="http://schemas.microsoft.com/office/drawing/2014/main" val="20002"/>
                    </a:ext>
                  </a:extLst>
                </a:gridCol>
              </a:tblGrid>
              <a:tr h="462475">
                <a:tc rowSpan="2">
                  <a:txBody>
                    <a:bodyPr/>
                    <a:lstStyle/>
                    <a:p>
                      <a:pPr marL="215900" lvl="0" indent="0" algn="ctr" rtl="0">
                        <a:lnSpc>
                          <a:spcPct val="115000"/>
                        </a:lnSpc>
                        <a:spcBef>
                          <a:spcPts val="0"/>
                        </a:spcBef>
                        <a:buNone/>
                      </a:pPr>
                      <a:r>
                        <a:rPr lang="en" sz="1100" b="1">
                          <a:solidFill>
                            <a:srgbClr val="FFFFFF"/>
                          </a:solidFill>
                        </a:rPr>
                        <a:t>Dependent Factors</a:t>
                      </a:r>
                    </a:p>
                  </a:txBody>
                  <a:tcPr marL="68575" marR="68575" marT="91425" marB="91425">
                    <a:lnL w="12700" cap="flat" cmpd="sng">
                      <a:solidFill>
                        <a:srgbClr val="FFFFFF"/>
                      </a:solidFill>
                      <a:prstDash val="solid"/>
                      <a:round/>
                      <a:headEnd type="none" w="med" len="med"/>
                      <a:tailEnd type="none" w="med" len="med"/>
                    </a:lnL>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gridSpan="2">
                  <a:txBody>
                    <a:bodyPr/>
                    <a:lstStyle/>
                    <a:p>
                      <a:pPr marL="215900" lvl="0" indent="0" algn="ctr" rtl="0">
                        <a:lnSpc>
                          <a:spcPct val="115000"/>
                        </a:lnSpc>
                        <a:spcBef>
                          <a:spcPts val="0"/>
                        </a:spcBef>
                        <a:buNone/>
                      </a:pPr>
                      <a:r>
                        <a:rPr lang="en" sz="1100" b="1">
                          <a:solidFill>
                            <a:srgbClr val="FFFFFF"/>
                          </a:solidFill>
                        </a:rPr>
                        <a:t>Independent factors</a:t>
                      </a:r>
                    </a:p>
                  </a:txBody>
                  <a:tcPr marL="68575" marR="68575" marT="91425" marB="91425">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hMerge="1">
                  <a:txBody>
                    <a:bodyPr/>
                    <a:lstStyle/>
                    <a:p>
                      <a:endParaRPr lang="en-US"/>
                    </a:p>
                  </a:txBody>
                  <a:tcPr/>
                </a:tc>
                <a:extLst>
                  <a:ext uri="{0D108BD9-81ED-4DB2-BD59-A6C34878D82A}">
                    <a16:rowId xmlns:a16="http://schemas.microsoft.com/office/drawing/2014/main" val="10000"/>
                  </a:ext>
                </a:extLst>
              </a:tr>
              <a:tr h="533275">
                <a:tc vMerge="1">
                  <a:txBody>
                    <a:bodyPr/>
                    <a:lstStyle/>
                    <a:p>
                      <a:endParaRPr lang="en-US"/>
                    </a:p>
                  </a:txBody>
                  <a:tcPr/>
                </a:tc>
                <a:tc>
                  <a:txBody>
                    <a:bodyPr/>
                    <a:lstStyle/>
                    <a:p>
                      <a:pPr marL="215900" lvl="0" indent="0" algn="ctr" rtl="0">
                        <a:lnSpc>
                          <a:spcPct val="115000"/>
                        </a:lnSpc>
                        <a:spcBef>
                          <a:spcPts val="0"/>
                        </a:spcBef>
                        <a:buNone/>
                      </a:pPr>
                      <a:r>
                        <a:rPr lang="en"/>
                        <a:t>Technique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tc>
                  <a:txBody>
                    <a:bodyPr/>
                    <a:lstStyle/>
                    <a:p>
                      <a:pPr marL="215900" lvl="0" indent="0" algn="ctr" rtl="0">
                        <a:lnSpc>
                          <a:spcPct val="115000"/>
                        </a:lnSpc>
                        <a:spcBef>
                          <a:spcPts val="0"/>
                        </a:spcBef>
                        <a:buNone/>
                      </a:pPr>
                      <a:r>
                        <a:rPr lang="en"/>
                        <a:t>Type of Datasets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10001"/>
                  </a:ext>
                </a:extLst>
              </a:tr>
              <a:tr h="533275">
                <a:tc>
                  <a:txBody>
                    <a:bodyPr/>
                    <a:lstStyle/>
                    <a:p>
                      <a:pPr marL="215900" lvl="0" indent="0" algn="ctr" rtl="0">
                        <a:lnSpc>
                          <a:spcPct val="115000"/>
                        </a:lnSpc>
                        <a:spcBef>
                          <a:spcPts val="0"/>
                        </a:spcBef>
                        <a:buNone/>
                      </a:pPr>
                      <a:r>
                        <a:rPr lang="en" sz="1100" b="1">
                          <a:solidFill>
                            <a:srgbClr val="FFFFFF"/>
                          </a:solidFill>
                        </a:rPr>
                        <a:t>Accuracy</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215900" lvl="0" indent="0" algn="ctr" rtl="0">
                        <a:lnSpc>
                          <a:spcPct val="115000"/>
                        </a:lnSpc>
                        <a:spcBef>
                          <a:spcPts val="0"/>
                        </a:spcBef>
                        <a:buNone/>
                      </a:pPr>
                      <a:r>
                        <a:rPr lang="en"/>
                        <a:t>N.S.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tc>
                  <a:txBody>
                    <a:bodyPr/>
                    <a:lstStyle/>
                    <a:p>
                      <a:pPr marL="2159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extLst>
                  <a:ext uri="{0D108BD9-81ED-4DB2-BD59-A6C34878D82A}">
                    <a16:rowId xmlns:a16="http://schemas.microsoft.com/office/drawing/2014/main" val="10002"/>
                  </a:ext>
                </a:extLst>
              </a:tr>
              <a:tr h="533275">
                <a:tc>
                  <a:txBody>
                    <a:bodyPr/>
                    <a:lstStyle/>
                    <a:p>
                      <a:pPr marL="215900" lvl="0" indent="0" algn="ctr" rtl="0">
                        <a:lnSpc>
                          <a:spcPct val="115000"/>
                        </a:lnSpc>
                        <a:spcBef>
                          <a:spcPts val="0"/>
                        </a:spcBef>
                        <a:buNone/>
                      </a:pPr>
                      <a:r>
                        <a:rPr lang="en" sz="1100" b="1">
                          <a:solidFill>
                            <a:srgbClr val="FFFFFF"/>
                          </a:solidFill>
                        </a:rPr>
                        <a:t>Error</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215900" lvl="0" indent="0" algn="ctr" rtl="0">
                        <a:lnSpc>
                          <a:spcPct val="115000"/>
                        </a:lnSpc>
                        <a:spcBef>
                          <a:spcPts val="0"/>
                        </a:spcBef>
                        <a:buNone/>
                      </a:pPr>
                      <a:r>
                        <a:rPr lang="en"/>
                        <a:t>N.S.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tc>
                  <a:txBody>
                    <a:bodyPr/>
                    <a:lstStyle/>
                    <a:p>
                      <a:pPr marL="2159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10003"/>
                  </a:ext>
                </a:extLst>
              </a:tr>
              <a:tr h="533275">
                <a:tc>
                  <a:txBody>
                    <a:bodyPr/>
                    <a:lstStyle/>
                    <a:p>
                      <a:pPr marL="215900" lvl="0" indent="0" algn="ctr" rtl="0">
                        <a:lnSpc>
                          <a:spcPct val="115000"/>
                        </a:lnSpc>
                        <a:spcBef>
                          <a:spcPts val="0"/>
                        </a:spcBef>
                        <a:buNone/>
                      </a:pPr>
                      <a:r>
                        <a:rPr lang="en" sz="1100" b="1">
                          <a:solidFill>
                            <a:srgbClr val="FFFFFF"/>
                          </a:solidFill>
                        </a:rPr>
                        <a:t>Level of Confidence</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4BACC6"/>
                    </a:solidFill>
                  </a:tcPr>
                </a:tc>
                <a:tc>
                  <a:txBody>
                    <a:bodyPr/>
                    <a:lstStyle/>
                    <a:p>
                      <a:pPr marL="2159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tc>
                  <a:txBody>
                    <a:bodyPr/>
                    <a:lstStyle/>
                    <a:p>
                      <a:pPr marL="215900" lvl="0" indent="0" algn="ctr" rtl="0">
                        <a:lnSpc>
                          <a:spcPct val="115000"/>
                        </a:lnSpc>
                        <a:spcBef>
                          <a:spcPts val="0"/>
                        </a:spcBef>
                        <a:buNone/>
                      </a:pPr>
                      <a:r>
                        <a:rPr lang="en"/>
                        <a:t>S.</a:t>
                      </a:r>
                    </a:p>
                  </a:txBody>
                  <a:tcPr marL="68575" marR="68575" marT="91425" marB="91425">
                    <a:lnL w="12700" cap="flat" cmpd="sng">
                      <a:solidFill>
                        <a:srgbClr val="FFFFFF"/>
                      </a:solidFill>
                      <a:prstDash val="solid"/>
                      <a:round/>
                      <a:headEnd type="none" w="med" len="med"/>
                      <a:tailEnd type="none" w="med" len="med"/>
                    </a:lnL>
                    <a:lnR w="12700" cap="flat" cmpd="sng">
                      <a:solidFill>
                        <a:srgbClr val="FFFFFF"/>
                      </a:solidFill>
                      <a:prstDash val="solid"/>
                      <a:round/>
                      <a:headEnd type="none" w="med" len="med"/>
                      <a:tailEnd type="none" w="med" len="med"/>
                    </a:lnR>
                    <a:lnT w="12700" cap="flat" cmpd="sng">
                      <a:solidFill>
                        <a:srgbClr val="FFFFFF"/>
                      </a:solidFill>
                      <a:prstDash val="solid"/>
                      <a:round/>
                      <a:headEnd type="none" w="med" len="med"/>
                      <a:tailEnd type="none" w="med" len="med"/>
                    </a:lnT>
                    <a:lnB w="12700" cap="flat" cmpd="sng">
                      <a:solidFill>
                        <a:srgbClr val="FFFFFF"/>
                      </a:solidFill>
                      <a:prstDash val="solid"/>
                      <a:round/>
                      <a:headEnd type="none" w="med" len="med"/>
                      <a:tailEnd type="none" w="med" len="med"/>
                    </a:lnB>
                    <a:solidFill>
                      <a:srgbClr val="DAEEF3"/>
                    </a:solidFill>
                  </a:tcPr>
                </a:tc>
                <a:extLst>
                  <a:ext uri="{0D108BD9-81ED-4DB2-BD59-A6C34878D82A}">
                    <a16:rowId xmlns:a16="http://schemas.microsoft.com/office/drawing/2014/main" val="10004"/>
                  </a:ext>
                </a:extLst>
              </a:tr>
            </a:tbl>
          </a:graphicData>
        </a:graphic>
      </p:graphicFrame>
      <p:sp>
        <p:nvSpPr>
          <p:cNvPr id="495" name="Shape 495"/>
          <p:cNvSpPr txBox="1"/>
          <p:nvPr/>
        </p:nvSpPr>
        <p:spPr>
          <a:xfrm>
            <a:off x="785700" y="3812275"/>
            <a:ext cx="7572600" cy="922200"/>
          </a:xfrm>
          <a:prstGeom prst="rect">
            <a:avLst/>
          </a:prstGeom>
          <a:noFill/>
          <a:ln>
            <a:noFill/>
          </a:ln>
        </p:spPr>
        <p:txBody>
          <a:bodyPr lIns="91425" tIns="91425" rIns="91425" bIns="91425" anchor="t" anchorCtr="0">
            <a:noAutofit/>
          </a:bodyPr>
          <a:lstStyle/>
          <a:p>
            <a:pPr lvl="0" algn="ctr" rtl="0">
              <a:lnSpc>
                <a:spcPct val="150000"/>
              </a:lnSpc>
              <a:spcBef>
                <a:spcPts val="1000"/>
              </a:spcBef>
              <a:buNone/>
            </a:pPr>
            <a:r>
              <a:rPr lang="en">
                <a:solidFill>
                  <a:srgbClr val="666666"/>
                </a:solidFill>
              </a:rPr>
              <a:t>The interactions between the 2 independent variables were not significant.</a:t>
            </a:r>
          </a:p>
          <a:p>
            <a:pPr lvl="0" algn="ctr" rtl="0">
              <a:lnSpc>
                <a:spcPct val="150000"/>
              </a:lnSpc>
              <a:spcBef>
                <a:spcPts val="1000"/>
              </a:spcBef>
              <a:buNone/>
            </a:pPr>
            <a:endParaRPr>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ctrTitle"/>
          </p:nvPr>
        </p:nvSpPr>
        <p:spPr>
          <a:xfrm>
            <a:off x="992424" y="2530768"/>
            <a:ext cx="3518615" cy="1884900"/>
          </a:xfrm>
          <a:prstGeom prst="rect">
            <a:avLst/>
          </a:prstGeom>
        </p:spPr>
        <p:txBody>
          <a:bodyPr lIns="91425" tIns="91425" rIns="91425" bIns="91425" anchor="ctr" anchorCtr="0">
            <a:noAutofit/>
          </a:bodyPr>
          <a:lstStyle/>
          <a:p>
            <a:pPr lvl="0" rtl="0">
              <a:spcBef>
                <a:spcPts val="0"/>
              </a:spcBef>
              <a:buNone/>
            </a:pPr>
            <a:r>
              <a:rPr lang="en" dirty="0"/>
              <a:t>Conclusions &amp; Discussions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Contributions</a:t>
            </a:r>
            <a:endParaRPr lang="en" dirty="0"/>
          </a:p>
        </p:txBody>
      </p:sp>
      <p:sp>
        <p:nvSpPr>
          <p:cNvPr id="506" name="Shape 506"/>
          <p:cNvSpPr txBox="1"/>
          <p:nvPr/>
        </p:nvSpPr>
        <p:spPr>
          <a:xfrm>
            <a:off x="0" y="815028"/>
            <a:ext cx="8427300" cy="9198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a:solidFill>
                  <a:srgbClr val="666666"/>
                </a:solidFill>
              </a:rPr>
              <a:t>Our system offers significant performance gains for searching time,                                               especially when the 3D dataset has high similarity levels</a:t>
            </a:r>
          </a:p>
          <a:p>
            <a:pPr lvl="0" rtl="0">
              <a:lnSpc>
                <a:spcPct val="150000"/>
              </a:lnSpc>
              <a:spcBef>
                <a:spcPts val="1000"/>
              </a:spcBef>
              <a:buNone/>
            </a:pPr>
            <a:endParaRPr>
              <a:solidFill>
                <a:srgbClr val="666666"/>
              </a:solidFill>
            </a:endParaRPr>
          </a:p>
        </p:txBody>
      </p:sp>
      <p:sp>
        <p:nvSpPr>
          <p:cNvPr id="507" name="Shape 507"/>
          <p:cNvSpPr txBox="1"/>
          <p:nvPr/>
        </p:nvSpPr>
        <p:spPr>
          <a:xfrm>
            <a:off x="0" y="1734816"/>
            <a:ext cx="8427300" cy="9198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a:solidFill>
                  <a:srgbClr val="666666"/>
                </a:solidFill>
              </a:rPr>
              <a:t>Our system leads to fewer wrong choices, perhaps because it provides an easier way to compare similarities and differences between objects</a:t>
            </a:r>
          </a:p>
        </p:txBody>
      </p:sp>
      <p:sp>
        <p:nvSpPr>
          <p:cNvPr id="508" name="Shape 508"/>
          <p:cNvSpPr txBox="1"/>
          <p:nvPr/>
        </p:nvSpPr>
        <p:spPr>
          <a:xfrm>
            <a:off x="0" y="2618009"/>
            <a:ext cx="8427300" cy="6027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a:solidFill>
                  <a:srgbClr val="666666"/>
                </a:solidFill>
              </a:rPr>
              <a:t>Our novel system does not mislead subjects with a comparable confidence </a:t>
            </a:r>
          </a:p>
        </p:txBody>
      </p:sp>
      <p:sp>
        <p:nvSpPr>
          <p:cNvPr id="509" name="Shape 509"/>
          <p:cNvSpPr txBox="1"/>
          <p:nvPr/>
        </p:nvSpPr>
        <p:spPr>
          <a:xfrm>
            <a:off x="0" y="3287946"/>
            <a:ext cx="8427300" cy="6027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a:solidFill>
                  <a:srgbClr val="666666"/>
                </a:solidFill>
              </a:rPr>
              <a:t>Most subjects considered our approach to be more interesting for 3D browse and search</a:t>
            </a:r>
          </a:p>
        </p:txBody>
      </p:sp>
      <p:sp>
        <p:nvSpPr>
          <p:cNvPr id="510" name="Shape 510"/>
          <p:cNvSpPr txBox="1"/>
          <p:nvPr/>
        </p:nvSpPr>
        <p:spPr>
          <a:xfrm>
            <a:off x="0" y="3957897"/>
            <a:ext cx="8427300" cy="6825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a:solidFill>
                  <a:srgbClr val="666666"/>
                </a:solidFill>
              </a:rPr>
              <a:t>Most subjects suggested non-staggered animation offered a better way to observe transitions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6"/>
                                        </p:tgtEl>
                                        <p:attrNameLst>
                                          <p:attrName>style.visibility</p:attrName>
                                        </p:attrNameLst>
                                      </p:cBhvr>
                                      <p:to>
                                        <p:strVal val="visible"/>
                                      </p:to>
                                    </p:set>
                                    <p:animEffect transition="in" filter="fade">
                                      <p:cBhvr>
                                        <p:cTn id="7" dur="1000"/>
                                        <p:tgtEl>
                                          <p:spTgt spid="5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7"/>
                                        </p:tgtEl>
                                        <p:attrNameLst>
                                          <p:attrName>style.visibility</p:attrName>
                                        </p:attrNameLst>
                                      </p:cBhvr>
                                      <p:to>
                                        <p:strVal val="visible"/>
                                      </p:to>
                                    </p:set>
                                    <p:animEffect transition="in" filter="fade">
                                      <p:cBhvr>
                                        <p:cTn id="12" dur="1000"/>
                                        <p:tgtEl>
                                          <p:spTgt spid="5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8"/>
                                        </p:tgtEl>
                                        <p:attrNameLst>
                                          <p:attrName>style.visibility</p:attrName>
                                        </p:attrNameLst>
                                      </p:cBhvr>
                                      <p:to>
                                        <p:strVal val="visible"/>
                                      </p:to>
                                    </p:set>
                                    <p:animEffect transition="in" filter="fade">
                                      <p:cBhvr>
                                        <p:cTn id="17" dur="1000"/>
                                        <p:tgtEl>
                                          <p:spTgt spid="50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9"/>
                                        </p:tgtEl>
                                        <p:attrNameLst>
                                          <p:attrName>style.visibility</p:attrName>
                                        </p:attrNameLst>
                                      </p:cBhvr>
                                      <p:to>
                                        <p:strVal val="visible"/>
                                      </p:to>
                                    </p:set>
                                    <p:animEffect transition="in" filter="fade">
                                      <p:cBhvr>
                                        <p:cTn id="22" dur="1000"/>
                                        <p:tgtEl>
                                          <p:spTgt spid="50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0"/>
                                        </p:tgtEl>
                                        <p:attrNameLst>
                                          <p:attrName>style.visibility</p:attrName>
                                        </p:attrNameLst>
                                      </p:cBhvr>
                                      <p:to>
                                        <p:strVal val="visible"/>
                                      </p:to>
                                    </p:set>
                                    <p:animEffect transition="in" filter="fade">
                                      <p:cBhvr>
                                        <p:cTn id="27" dur="10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l="7052" r="7044"/>
          <a:stretch/>
        </p:blipFill>
        <p:spPr>
          <a:xfrm>
            <a:off x="0" y="-1"/>
            <a:ext cx="4562574" cy="3980225"/>
          </a:xfrm>
          <a:prstGeom prst="rect">
            <a:avLst/>
          </a:prstGeom>
          <a:noFill/>
          <a:ln>
            <a:noFill/>
          </a:ln>
        </p:spPr>
      </p:pic>
      <p:pic>
        <p:nvPicPr>
          <p:cNvPr id="254" name="Shape 254"/>
          <p:cNvPicPr preferRelativeResize="0"/>
          <p:nvPr/>
        </p:nvPicPr>
        <p:blipFill rotWithShape="1">
          <a:blip r:embed="rId4">
            <a:alphaModFix/>
          </a:blip>
          <a:srcRect l="7088" r="7088"/>
          <a:stretch/>
        </p:blipFill>
        <p:spPr>
          <a:xfrm>
            <a:off x="4581425" y="-1"/>
            <a:ext cx="4562576" cy="3980225"/>
          </a:xfrm>
          <a:prstGeom prst="rect">
            <a:avLst/>
          </a:prstGeom>
          <a:noFill/>
          <a:ln>
            <a:noFill/>
          </a:ln>
        </p:spPr>
      </p:pic>
      <p:sp>
        <p:nvSpPr>
          <p:cNvPr id="255" name="Shape 255"/>
          <p:cNvSpPr txBox="1">
            <a:spLocks noGrp="1"/>
          </p:cNvSpPr>
          <p:nvPr>
            <p:ph type="title"/>
          </p:nvPr>
        </p:nvSpPr>
        <p:spPr>
          <a:xfrm>
            <a:off x="838350" y="3848650"/>
            <a:ext cx="7467300" cy="962100"/>
          </a:xfrm>
          <a:prstGeom prst="rect">
            <a:avLst/>
          </a:prstGeom>
        </p:spPr>
        <p:txBody>
          <a:bodyPr lIns="91425" tIns="91425" rIns="91425" bIns="91425" anchor="ctr" anchorCtr="0">
            <a:noAutofit/>
          </a:bodyPr>
          <a:lstStyle/>
          <a:p>
            <a:pPr lvl="0" rtl="0">
              <a:spcBef>
                <a:spcPts val="0"/>
              </a:spcBef>
              <a:buNone/>
            </a:pPr>
            <a:r>
              <a:rPr lang="en"/>
              <a:t>Create your virtual home</a:t>
            </a:r>
          </a:p>
        </p:txBody>
      </p:sp>
      <p:sp>
        <p:nvSpPr>
          <p:cNvPr id="256" name="Shape 256"/>
          <p:cNvSpPr txBox="1"/>
          <p:nvPr/>
        </p:nvSpPr>
        <p:spPr>
          <a:xfrm>
            <a:off x="134400" y="4557250"/>
            <a:ext cx="9009600" cy="526200"/>
          </a:xfrm>
          <a:prstGeom prst="rect">
            <a:avLst/>
          </a:prstGeom>
          <a:noFill/>
          <a:ln>
            <a:noFill/>
          </a:ln>
        </p:spPr>
        <p:txBody>
          <a:bodyPr lIns="91425" tIns="91425" rIns="91425" bIns="91425" anchor="t" anchorCtr="0">
            <a:noAutofit/>
          </a:bodyPr>
          <a:lstStyle/>
          <a:p>
            <a:pPr lvl="0" algn="ctr" rtl="0">
              <a:spcBef>
                <a:spcPts val="0"/>
              </a:spcBef>
              <a:buNone/>
            </a:pPr>
            <a:r>
              <a:rPr lang="en" sz="1100" u="sng" dirty="0">
                <a:solidFill>
                  <a:schemeClr val="hlink"/>
                </a:solidFill>
                <a:hlinkClick r:id="rId5"/>
              </a:rPr>
              <a:t>http://www.designboom.com/wp-content/uploads/2015/11/morpholio-trace-board-applications-ipad-pro-designboom-10-818x613.jpg</a:t>
            </a:r>
          </a:p>
          <a:p>
            <a:pPr lvl="0" algn="ctr" rtl="0">
              <a:spcBef>
                <a:spcPts val="0"/>
              </a:spcBef>
              <a:buNone/>
            </a:pPr>
            <a:r>
              <a:rPr lang="en" sz="1100" u="sng" dirty="0">
                <a:solidFill>
                  <a:schemeClr val="hlink"/>
                </a:solidFill>
                <a:hlinkClick r:id="rId6"/>
              </a:rPr>
              <a:t>https://cloud-hd.chiefarchitect.com/1/images/general/doll-house-full.jpg</a:t>
            </a:r>
          </a:p>
          <a:p>
            <a:pPr lvl="0" algn="ctr" rtl="0">
              <a:spcBef>
                <a:spcPts val="0"/>
              </a:spcBef>
              <a:buNone/>
            </a:pPr>
            <a:endParaRPr sz="1100" dirty="0">
              <a:solidFill>
                <a:srgbClr val="666666"/>
              </a:solidFill>
            </a:endParaRPr>
          </a:p>
          <a:p>
            <a:pPr lvl="0" algn="ctr" rtl="0">
              <a:spcBef>
                <a:spcPts val="0"/>
              </a:spcBef>
              <a:buNone/>
            </a:pPr>
            <a:endParaRPr sz="1100" dirty="0">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000" dirty="0"/>
              <a:t>Limitations &amp; Future Works</a:t>
            </a:r>
          </a:p>
        </p:txBody>
      </p:sp>
      <p:sp>
        <p:nvSpPr>
          <p:cNvPr id="516" name="Shape 516"/>
          <p:cNvSpPr txBox="1"/>
          <p:nvPr/>
        </p:nvSpPr>
        <p:spPr>
          <a:xfrm>
            <a:off x="98250" y="909642"/>
            <a:ext cx="8583600" cy="4116000"/>
          </a:xfrm>
          <a:prstGeom prst="rect">
            <a:avLst/>
          </a:prstGeom>
          <a:noFill/>
          <a:ln>
            <a:noFill/>
          </a:ln>
        </p:spPr>
        <p:txBody>
          <a:bodyPr lIns="91425" tIns="91425" rIns="91425" bIns="91425" anchor="t" anchorCtr="0">
            <a:noAutofit/>
          </a:bodyPr>
          <a:lstStyle/>
          <a:p>
            <a:pPr marL="457200" lvl="0" indent="-228600" rtl="0">
              <a:lnSpc>
                <a:spcPct val="150000"/>
              </a:lnSpc>
              <a:spcBef>
                <a:spcPts val="1000"/>
              </a:spcBef>
              <a:buClr>
                <a:srgbClr val="666666"/>
              </a:buClr>
              <a:buChar char="●"/>
            </a:pPr>
            <a:r>
              <a:rPr lang="en" dirty="0">
                <a:solidFill>
                  <a:srgbClr val="666666"/>
                </a:solidFill>
              </a:rPr>
              <a:t>We provide an occlusion-free layout in initial state, but overlaps can occur in the free rotation phase</a:t>
            </a:r>
          </a:p>
          <a:p>
            <a:pPr marL="457200" lvl="0" indent="-228600" rtl="0">
              <a:lnSpc>
                <a:spcPct val="150000"/>
              </a:lnSpc>
              <a:spcBef>
                <a:spcPts val="1000"/>
              </a:spcBef>
              <a:buClr>
                <a:srgbClr val="666666"/>
              </a:buClr>
              <a:buChar char="●"/>
            </a:pPr>
            <a:r>
              <a:rPr lang="en" dirty="0">
                <a:solidFill>
                  <a:srgbClr val="666666"/>
                </a:solidFill>
              </a:rPr>
              <a:t>Using shape as the only feature to organize objects seem to be good enough,                                    but we think more features may narrow down the search</a:t>
            </a:r>
          </a:p>
          <a:p>
            <a:pPr marL="457200" lvl="0" indent="-228600" rtl="0">
              <a:lnSpc>
                <a:spcPct val="150000"/>
              </a:lnSpc>
              <a:spcBef>
                <a:spcPts val="1000"/>
              </a:spcBef>
              <a:buClr>
                <a:srgbClr val="666666"/>
              </a:buClr>
              <a:buChar char="●"/>
            </a:pPr>
            <a:r>
              <a:rPr lang="en" dirty="0">
                <a:solidFill>
                  <a:srgbClr val="666666"/>
                </a:solidFill>
              </a:rPr>
              <a:t>Add text searching</a:t>
            </a:r>
          </a:p>
          <a:p>
            <a:pPr marL="914400" lvl="1" indent="-298450" rtl="0">
              <a:lnSpc>
                <a:spcPct val="150000"/>
              </a:lnSpc>
              <a:spcBef>
                <a:spcPts val="1000"/>
              </a:spcBef>
              <a:buClr>
                <a:srgbClr val="666666"/>
              </a:buClr>
              <a:buSzPct val="100000"/>
              <a:buChar char="○"/>
            </a:pPr>
            <a:r>
              <a:rPr lang="en" sz="1100" dirty="0">
                <a:solidFill>
                  <a:srgbClr val="666666"/>
                </a:solidFill>
              </a:rPr>
              <a:t>Jumping from one group to another very different group can be difficult and time-consuming</a:t>
            </a:r>
          </a:p>
          <a:p>
            <a:pPr marL="457200" lvl="0" indent="-228600" rtl="0">
              <a:lnSpc>
                <a:spcPct val="150000"/>
              </a:lnSpc>
              <a:spcBef>
                <a:spcPts val="1000"/>
              </a:spcBef>
              <a:buClr>
                <a:srgbClr val="666666"/>
              </a:buClr>
              <a:buChar char="●"/>
            </a:pPr>
            <a:r>
              <a:rPr lang="en" dirty="0">
                <a:solidFill>
                  <a:srgbClr val="666666"/>
                </a:solidFill>
              </a:rPr>
              <a:t>Further evaluations</a:t>
            </a:r>
          </a:p>
          <a:p>
            <a:pPr marL="914400" lvl="1" indent="-298450" rtl="0">
              <a:lnSpc>
                <a:spcPct val="150000"/>
              </a:lnSpc>
              <a:spcBef>
                <a:spcPts val="0"/>
              </a:spcBef>
              <a:spcAft>
                <a:spcPts val="0"/>
              </a:spcAft>
              <a:buClr>
                <a:srgbClr val="666666"/>
              </a:buClr>
              <a:buSzPct val="100000"/>
              <a:buChar char="○"/>
            </a:pPr>
            <a:r>
              <a:rPr lang="en" sz="1100" dirty="0">
                <a:solidFill>
                  <a:srgbClr val="666666"/>
                </a:solidFill>
              </a:rPr>
              <a:t>Evaluate general searching</a:t>
            </a:r>
          </a:p>
          <a:p>
            <a:pPr marL="914400" lvl="1" indent="-298450" rtl="0">
              <a:lnSpc>
                <a:spcPct val="150000"/>
              </a:lnSpc>
              <a:spcBef>
                <a:spcPts val="0"/>
              </a:spcBef>
              <a:spcAft>
                <a:spcPts val="0"/>
              </a:spcAft>
              <a:buClr>
                <a:srgbClr val="666666"/>
              </a:buClr>
              <a:buSzPct val="100000"/>
              <a:buChar char="○"/>
            </a:pPr>
            <a:r>
              <a:rPr lang="en" sz="1100" dirty="0">
                <a:solidFill>
                  <a:srgbClr val="666666"/>
                </a:solidFill>
              </a:rPr>
              <a:t>Evaluate the specific influential factors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400" dirty="0"/>
              <a:t>References</a:t>
            </a:r>
          </a:p>
        </p:txBody>
      </p:sp>
      <p:sp>
        <p:nvSpPr>
          <p:cNvPr id="522" name="Shape 522"/>
          <p:cNvSpPr txBox="1"/>
          <p:nvPr/>
        </p:nvSpPr>
        <p:spPr>
          <a:xfrm>
            <a:off x="-335280" y="793818"/>
            <a:ext cx="9479280" cy="4116000"/>
          </a:xfrm>
          <a:prstGeom prst="rect">
            <a:avLst/>
          </a:prstGeom>
          <a:noFill/>
          <a:ln>
            <a:noFill/>
          </a:ln>
        </p:spPr>
        <p:txBody>
          <a:bodyPr lIns="91425" tIns="91425" rIns="91425" bIns="91425" anchor="t" anchorCtr="0">
            <a:noAutofit/>
          </a:bodyPr>
          <a:lstStyle/>
          <a:p>
            <a:pPr marL="457200" lvl="0" rtl="0">
              <a:lnSpc>
                <a:spcPct val="115000"/>
              </a:lnSpc>
              <a:spcBef>
                <a:spcPts val="0"/>
              </a:spcBef>
              <a:buNone/>
            </a:pPr>
            <a:r>
              <a:rPr lang="en" sz="600" dirty="0"/>
              <a:t>Bateman, S., Gutwin, C., &amp; Nacenta, M. (2008). Seeing Things in the Clouds: The Effect of Visual Features on Tag Cloud Selections. </a:t>
            </a:r>
            <a:r>
              <a:rPr lang="en" sz="600" i="1" dirty="0"/>
              <a:t>Proceedings of the nineteenth ACM conference on Hypertext and hypermedia.</a:t>
            </a:r>
            <a:r>
              <a:rPr lang="en" sz="600" dirty="0"/>
              <a:t> pp. 193-202. Pittsburgh, USA: ACM.</a:t>
            </a:r>
          </a:p>
          <a:p>
            <a:pPr marL="457200" lvl="0" rtl="0">
              <a:lnSpc>
                <a:spcPct val="115000"/>
              </a:lnSpc>
              <a:spcBef>
                <a:spcPts val="0"/>
              </a:spcBef>
              <a:buNone/>
            </a:pPr>
            <a:r>
              <a:rPr lang="en" sz="600" dirty="0"/>
              <a:t>Blanz, V., Tarr, M. J., Bulthoff, H. H., &amp; Vetter, T. (1995). What object attributes determine canonical views? </a:t>
            </a:r>
            <a:r>
              <a:rPr lang="en" sz="600" i="1" dirty="0"/>
              <a:t>Perception, Suppl.</a:t>
            </a:r>
            <a:r>
              <a:rPr lang="en" sz="600" dirty="0"/>
              <a:t>, 24:199c.</a:t>
            </a:r>
          </a:p>
          <a:p>
            <a:pPr marL="457200" lvl="0" rtl="0">
              <a:lnSpc>
                <a:spcPct val="115000"/>
              </a:lnSpc>
              <a:spcBef>
                <a:spcPts val="0"/>
              </a:spcBef>
              <a:buNone/>
            </a:pPr>
            <a:r>
              <a:rPr lang="en" sz="600" dirty="0"/>
              <a:t>Chen, D.-Y., Tian, X.-P., Shen, Y.-T., &amp; Ouhyoung, M. (2003). On Visual Similarity Based 3D Model Retrieval. </a:t>
            </a:r>
            <a:r>
              <a:rPr lang="en" sz="600" i="1" dirty="0"/>
              <a:t>Computer Graphics Forum, 22</a:t>
            </a:r>
            <a:r>
              <a:rPr lang="en" sz="600" dirty="0"/>
              <a:t>, Number 3.</a:t>
            </a:r>
          </a:p>
          <a:p>
            <a:pPr marL="457200" lvl="0" rtl="0">
              <a:lnSpc>
                <a:spcPct val="115000"/>
              </a:lnSpc>
              <a:spcBef>
                <a:spcPts val="0"/>
              </a:spcBef>
              <a:buNone/>
            </a:pPr>
            <a:r>
              <a:rPr lang="en" sz="600" dirty="0"/>
              <a:t>Chevalier, F., Dragicevic, P., &amp; Franconeri, S. (2014). The Not-so-Staggering Effect of Staggered Animated Transitions. </a:t>
            </a:r>
            <a:r>
              <a:rPr lang="en" sz="600" i="1" dirty="0"/>
              <a:t>IEEE Transactions on Visualization and Computer Graphics</a:t>
            </a:r>
            <a:r>
              <a:rPr lang="en" sz="600" dirty="0"/>
              <a:t>, 1077-2626.</a:t>
            </a:r>
          </a:p>
          <a:p>
            <a:pPr marL="457200" lvl="0" rtl="0">
              <a:lnSpc>
                <a:spcPct val="115000"/>
              </a:lnSpc>
              <a:spcBef>
                <a:spcPts val="0"/>
              </a:spcBef>
              <a:buNone/>
            </a:pPr>
            <a:r>
              <a:rPr lang="en" sz="600" dirty="0"/>
              <a:t>Clark, J. (2008). </a:t>
            </a:r>
            <a:r>
              <a:rPr lang="en" sz="600" i="1" dirty="0"/>
              <a:t>Clustered Word Clouds</a:t>
            </a:r>
            <a:r>
              <a:rPr lang="en" sz="600" dirty="0"/>
              <a:t>. Retrieved 2016, from Clustered Word Clouds (2008): http://www.neoformix.com/2008/ClusteredWordClouds.html</a:t>
            </a:r>
          </a:p>
          <a:p>
            <a:pPr marL="457200" lvl="0" rtl="0">
              <a:lnSpc>
                <a:spcPct val="115000"/>
              </a:lnSpc>
              <a:spcBef>
                <a:spcPts val="0"/>
              </a:spcBef>
              <a:buNone/>
            </a:pPr>
            <a:r>
              <a:rPr lang="en" sz="600" dirty="0"/>
              <a:t>Dengsheng, Z., &amp; Guojun Lu. (2002). An Integrated Approach to Shape Based Image Retrieval. </a:t>
            </a:r>
            <a:r>
              <a:rPr lang="en" sz="600" i="1" dirty="0"/>
              <a:t>Proc. of 5th Asian Conference on Computer Vision (ACCV)</a:t>
            </a:r>
            <a:r>
              <a:rPr lang="en" sz="600" dirty="0"/>
              <a:t>, (pp. 652-657). Melbourne, Australia.</a:t>
            </a:r>
          </a:p>
          <a:p>
            <a:pPr marL="457200" lvl="0" rtl="0">
              <a:lnSpc>
                <a:spcPct val="115000"/>
              </a:lnSpc>
              <a:spcBef>
                <a:spcPts val="0"/>
              </a:spcBef>
              <a:buNone/>
            </a:pPr>
            <a:r>
              <a:rPr lang="en" sz="600" dirty="0"/>
              <a:t>Dragicevic, P., Benzerianos, A., Javed, W., Elmqvist, N., &amp; Fekete, J.-D. (2011). Temporal Distortion for Animated Transitions. </a:t>
            </a:r>
            <a:r>
              <a:rPr lang="en" sz="600" i="1" dirty="0"/>
              <a:t>CHI '11 Proceedings of the SIGCHI Conference on Human Factors in Computing Systems</a:t>
            </a:r>
            <a:r>
              <a:rPr lang="en" sz="600" dirty="0"/>
              <a:t>, (pp. 209-2018). Vancouver,BC,Canada.</a:t>
            </a:r>
          </a:p>
          <a:p>
            <a:pPr marL="457200" lvl="0" rtl="0">
              <a:lnSpc>
                <a:spcPct val="115000"/>
              </a:lnSpc>
              <a:spcBef>
                <a:spcPts val="0"/>
              </a:spcBef>
              <a:buNone/>
            </a:pPr>
            <a:r>
              <a:rPr lang="en" sz="600" dirty="0"/>
              <a:t>Dutagaci, H., Cheung, C. P., &amp; Godil, A. (2010). A Benchmark for Best View Selection of 3D Objects. </a:t>
            </a:r>
            <a:r>
              <a:rPr lang="en" sz="600" i="1" dirty="0"/>
              <a:t>3DOR '10 Proceedings of the ACM workshop on 3D object retrieval</a:t>
            </a:r>
            <a:r>
              <a:rPr lang="en" sz="600" dirty="0"/>
              <a:t> (pp. 45-50). Firenze, Italy: ACM.</a:t>
            </a:r>
          </a:p>
          <a:p>
            <a:pPr marL="457200" lvl="0" rtl="0">
              <a:lnSpc>
                <a:spcPct val="115000"/>
              </a:lnSpc>
              <a:spcBef>
                <a:spcPts val="0"/>
              </a:spcBef>
              <a:buNone/>
            </a:pPr>
            <a:r>
              <a:rPr lang="en" sz="600" dirty="0"/>
              <a:t>Feinberg, J. (2008, June 1). </a:t>
            </a:r>
            <a:r>
              <a:rPr lang="en" sz="600" i="1" dirty="0"/>
              <a:t>Wordle - Beautiful Word Clouds</a:t>
            </a:r>
            <a:r>
              <a:rPr lang="en" sz="600" dirty="0"/>
              <a:t>. Retrieved 2015, from Wordle - Beautiful Word Clouds: http://www.wordle.net/</a:t>
            </a:r>
          </a:p>
          <a:p>
            <a:pPr marL="457200" lvl="0" rtl="0">
              <a:lnSpc>
                <a:spcPct val="115000"/>
              </a:lnSpc>
              <a:spcBef>
                <a:spcPts val="0"/>
              </a:spcBef>
              <a:buNone/>
            </a:pPr>
            <a:r>
              <a:rPr lang="en" sz="600" dirty="0"/>
              <a:t>Feinberg, J. (2010). Wordle. In J. Steele, &amp; N. Iliinsky, </a:t>
            </a:r>
            <a:r>
              <a:rPr lang="en" sz="600" i="1" dirty="0"/>
              <a:t>Beautiful Visualization: Looking at Data through the Eyes of Experts</a:t>
            </a:r>
            <a:r>
              <a:rPr lang="en" sz="600" dirty="0"/>
              <a:t> (Vol. Chapter 3, pp. 37-58). Sebastopol: O'Reilly Media.</a:t>
            </a:r>
          </a:p>
          <a:p>
            <a:pPr marL="457200" lvl="0" rtl="0">
              <a:lnSpc>
                <a:spcPct val="115000"/>
              </a:lnSpc>
              <a:spcBef>
                <a:spcPts val="0"/>
              </a:spcBef>
              <a:buNone/>
            </a:pPr>
            <a:r>
              <a:rPr lang="en" sz="600" dirty="0"/>
              <a:t>Funkhouser, T., Kazhdan, M., Shilane, P., Min, P., Kiefer, W., Tal, A., . . . Dobkin, D. (2004, Augest). Modeling by Example. </a:t>
            </a:r>
            <a:r>
              <a:rPr lang="en" sz="600" i="1" dirty="0"/>
              <a:t>ACM Transactions on Graphics (TOG) - Proceedings of ACM SIGGRAPH 2004 , 23</a:t>
            </a:r>
            <a:r>
              <a:rPr lang="en" sz="600" dirty="0"/>
              <a:t>(3), 652-663.</a:t>
            </a:r>
          </a:p>
          <a:p>
            <a:pPr marL="457200" lvl="0" rtl="0">
              <a:lnSpc>
                <a:spcPct val="115000"/>
              </a:lnSpc>
              <a:spcBef>
                <a:spcPts val="0"/>
              </a:spcBef>
              <a:buNone/>
            </a:pPr>
            <a:r>
              <a:rPr lang="en" sz="600" dirty="0"/>
              <a:t>Funkhouser, T., Min, P., Kazhdan, M., Chen, J., Halderman, A., &amp; Dobkin, D. (2003, January). A Search Engine for 3D Models. </a:t>
            </a:r>
            <a:r>
              <a:rPr lang="en" sz="600" i="1" dirty="0"/>
              <a:t>ACM Transactions on Graphics (TOG), 22</a:t>
            </a:r>
            <a:r>
              <a:rPr lang="en" sz="600" dirty="0"/>
              <a:t>(1), 83-105.</a:t>
            </a:r>
          </a:p>
          <a:p>
            <a:pPr marL="457200" lvl="0" rtl="0">
              <a:lnSpc>
                <a:spcPct val="115000"/>
              </a:lnSpc>
              <a:spcBef>
                <a:spcPts val="0"/>
              </a:spcBef>
              <a:buNone/>
            </a:pPr>
            <a:r>
              <a:rPr lang="en" sz="600" dirty="0"/>
              <a:t>Group, P. S. (n.d.). </a:t>
            </a:r>
            <a:r>
              <a:rPr lang="en" sz="600" i="1" dirty="0"/>
              <a:t>Princeton Shape Benchmark</a:t>
            </a:r>
            <a:r>
              <a:rPr lang="en" sz="600" dirty="0"/>
              <a:t>. Retrieved 2015, from http://shape.cs.princeton.edu/benchmark/</a:t>
            </a:r>
          </a:p>
          <a:p>
            <a:pPr marL="457200" lvl="0" rtl="0">
              <a:lnSpc>
                <a:spcPct val="115000"/>
              </a:lnSpc>
              <a:spcBef>
                <a:spcPts val="0"/>
              </a:spcBef>
              <a:buNone/>
            </a:pPr>
            <a:r>
              <a:rPr lang="en" sz="600" dirty="0"/>
              <a:t>Halvey, M., &amp; Keane, M. T. (2007). An Assessment of Tag Presentation Techniques. </a:t>
            </a:r>
            <a:r>
              <a:rPr lang="en" sz="600" i="1" dirty="0"/>
              <a:t>Proceedings of the 16th international conference on World Wide Web.</a:t>
            </a:r>
            <a:r>
              <a:rPr lang="en" sz="600" dirty="0"/>
              <a:t> </a:t>
            </a:r>
            <a:r>
              <a:rPr lang="en" sz="600" i="1" dirty="0"/>
              <a:t>WWW '07</a:t>
            </a:r>
            <a:r>
              <a:rPr lang="en" sz="600" dirty="0"/>
              <a:t>, pp. 1313-1314 . Banff, Alberta, Canada: ACM.</a:t>
            </a:r>
          </a:p>
          <a:p>
            <a:pPr marL="457200" lvl="0" rtl="0">
              <a:lnSpc>
                <a:spcPct val="115000"/>
              </a:lnSpc>
              <a:spcBef>
                <a:spcPts val="0"/>
              </a:spcBef>
              <a:buNone/>
            </a:pPr>
            <a:r>
              <a:rPr lang="en" sz="600" dirty="0"/>
              <a:t>Hausner, A. (2001). Simulating Decorative Mosaics. </a:t>
            </a:r>
            <a:r>
              <a:rPr lang="en" sz="600" i="1" dirty="0"/>
              <a:t>Proceedings of the 28th annual conference on Computer graphics and interactive techniques</a:t>
            </a:r>
            <a:r>
              <a:rPr lang="en" sz="600" dirty="0"/>
              <a:t> (pp. 573-580). Los Angeles, CA, USA: ACM.</a:t>
            </a:r>
          </a:p>
          <a:p>
            <a:pPr marL="457200" lvl="0" rtl="0">
              <a:lnSpc>
                <a:spcPct val="115000"/>
              </a:lnSpc>
              <a:spcBef>
                <a:spcPts val="0"/>
              </a:spcBef>
              <a:buNone/>
            </a:pPr>
            <a:r>
              <a:rPr lang="en" sz="600" dirty="0"/>
              <a:t>Heer, J., &amp; Robertson, G. G. (2007, November). Animation Transition in Statistical Data Graphics. </a:t>
            </a:r>
            <a:r>
              <a:rPr lang="en" sz="600" i="1" dirty="0"/>
              <a:t>IEEE Transactions on Visualization and Computer Graphics, 13</a:t>
            </a:r>
            <a:r>
              <a:rPr lang="en" sz="600" dirty="0"/>
              <a:t>(6), 1240-1247.</a:t>
            </a:r>
          </a:p>
          <a:p>
            <a:pPr marL="457200" lvl="0" rtl="0">
              <a:lnSpc>
                <a:spcPct val="115000"/>
              </a:lnSpc>
              <a:spcBef>
                <a:spcPts val="0"/>
              </a:spcBef>
              <a:buNone/>
            </a:pPr>
            <a:r>
              <a:rPr lang="en" sz="600" dirty="0"/>
              <a:t>Hiller, S., Hellwig, H., &amp; Deussen, O. (2003). Beyond Stippling - Methods for Distributing Objects on the Plane. </a:t>
            </a:r>
            <a:r>
              <a:rPr lang="en" sz="600" i="1" dirty="0"/>
              <a:t>Computer Graphics Forum 22, 22</a:t>
            </a:r>
            <a:r>
              <a:rPr lang="en" sz="600" dirty="0"/>
              <a:t>(3), 515-522.</a:t>
            </a:r>
          </a:p>
          <a:p>
            <a:pPr marL="457200" lvl="0" rtl="0">
              <a:lnSpc>
                <a:spcPct val="115000"/>
              </a:lnSpc>
              <a:spcBef>
                <a:spcPts val="0"/>
              </a:spcBef>
              <a:buNone/>
            </a:pPr>
            <a:r>
              <a:rPr lang="en" sz="600" i="1" dirty="0"/>
              <a:t>iTween</a:t>
            </a:r>
            <a:r>
              <a:rPr lang="en" sz="600" dirty="0"/>
              <a:t>. (2014). ( Pixel Placement TM and LLC) Retrieved 2015, from http://itween.pixelplacement.com/index.php</a:t>
            </a:r>
          </a:p>
          <a:p>
            <a:pPr marL="457200" lvl="0" rtl="0">
              <a:lnSpc>
                <a:spcPct val="115000"/>
              </a:lnSpc>
              <a:spcBef>
                <a:spcPts val="0"/>
              </a:spcBef>
              <a:buNone/>
            </a:pPr>
            <a:r>
              <a:rPr lang="en" sz="600" dirty="0"/>
              <a:t>J, C. (1988). </a:t>
            </a:r>
            <a:r>
              <a:rPr lang="en" sz="600" i="1" dirty="0"/>
              <a:t>Statistical power analysis for the behavioral sciences.</a:t>
            </a:r>
            <a:r>
              <a:rPr lang="en" sz="600" dirty="0"/>
              <a:t> Psychology Press.</a:t>
            </a:r>
          </a:p>
          <a:p>
            <a:pPr marL="457200" lvl="0" rtl="0">
              <a:lnSpc>
                <a:spcPct val="115000"/>
              </a:lnSpc>
              <a:spcBef>
                <a:spcPts val="0"/>
              </a:spcBef>
              <a:buNone/>
            </a:pPr>
            <a:r>
              <a:rPr lang="en" sz="600" dirty="0"/>
              <a:t>Kim, J., &amp; Pellacini, F. (2002, July). Jigsaw Image Mosaics. </a:t>
            </a:r>
            <a:r>
              <a:rPr lang="en" sz="600" i="1" dirty="0"/>
              <a:t>ACM Transactions on Graphics (TOG) - Proceedings of ACM SIGGRAPH 2002, 21</a:t>
            </a:r>
            <a:r>
              <a:rPr lang="en" sz="600" dirty="0"/>
              <a:t>(3), 657-664.</a:t>
            </a:r>
          </a:p>
          <a:p>
            <a:pPr marL="457200" lvl="0" rtl="0">
              <a:lnSpc>
                <a:spcPct val="115000"/>
              </a:lnSpc>
              <a:spcBef>
                <a:spcPts val="0"/>
              </a:spcBef>
              <a:buNone/>
            </a:pPr>
            <a:r>
              <a:rPr lang="en" sz="600" dirty="0"/>
              <a:t>Lee, C. H., Varshney, A., &amp; Jacobs, D. W. (2005, July). Mesh Saliency. </a:t>
            </a:r>
            <a:r>
              <a:rPr lang="en" sz="600" i="1" dirty="0"/>
              <a:t>ACM Transactions on Graphics (TOG) - Proceedings of ACM SIGGRAPH 2005, 24</a:t>
            </a:r>
            <a:r>
              <a:rPr lang="en" sz="600" dirty="0"/>
              <a:t>(3), 659-666.</a:t>
            </a:r>
          </a:p>
          <a:p>
            <a:pPr marL="457200" lvl="0" rtl="0">
              <a:lnSpc>
                <a:spcPct val="115000"/>
              </a:lnSpc>
              <a:spcBef>
                <a:spcPts val="0"/>
              </a:spcBef>
              <a:buNone/>
            </a:pPr>
            <a:r>
              <a:rPr lang="en" sz="600" dirty="0"/>
              <a:t>Lloyd, S. P. (1982, March). Least squares quantization in PCM. </a:t>
            </a:r>
            <a:r>
              <a:rPr lang="en" sz="600" i="1" dirty="0"/>
              <a:t>IEEE Transactions on Information Theory, 28</a:t>
            </a:r>
            <a:r>
              <a:rPr lang="en" sz="600" dirty="0"/>
              <a:t>(2), 129-137.</a:t>
            </a:r>
          </a:p>
          <a:p>
            <a:pPr marL="457200" lvl="0" rtl="0">
              <a:lnSpc>
                <a:spcPct val="115000"/>
              </a:lnSpc>
              <a:spcBef>
                <a:spcPts val="0"/>
              </a:spcBef>
              <a:buNone/>
            </a:pPr>
            <a:r>
              <a:rPr lang="en" sz="600" dirty="0"/>
              <a:t>Lohmann, S., Ziegler, J., &amp; Tetzlaff, L. (2009). Comparison of Tag Cloud Layouts: Task-Related Performance and Visual Exploration. </a:t>
            </a:r>
            <a:r>
              <a:rPr lang="en" sz="600" i="1" dirty="0"/>
              <a:t>INTERACT '09 </a:t>
            </a:r>
            <a:r>
              <a:rPr lang="en" sz="600" dirty="0"/>
              <a:t>(pp. 392-404). Berlin, Heidelberg: Springer-Verlag.</a:t>
            </a:r>
          </a:p>
          <a:p>
            <a:pPr marL="457200" lvl="0" rtl="0">
              <a:lnSpc>
                <a:spcPct val="115000"/>
              </a:lnSpc>
              <a:spcBef>
                <a:spcPts val="0"/>
              </a:spcBef>
              <a:buNone/>
            </a:pPr>
            <a:r>
              <a:rPr lang="en" sz="600" dirty="0"/>
              <a:t>Merrell, P., &amp; Manocha, D. (2011). Model Synthesis: A General Procedural Modeling Algorithm. </a:t>
            </a:r>
            <a:r>
              <a:rPr lang="en" sz="600" i="1" dirty="0"/>
              <a:t>IEEE Transactions on Visualization and Computer Graphics.</a:t>
            </a:r>
            <a:r>
              <a:rPr lang="en" sz="600" dirty="0"/>
              <a:t> </a:t>
            </a:r>
            <a:r>
              <a:rPr lang="en" sz="600" i="1" dirty="0"/>
              <a:t>17</a:t>
            </a:r>
            <a:r>
              <a:rPr lang="en" sz="600" dirty="0"/>
              <a:t>, pp. 715-728. IEEE.</a:t>
            </a:r>
          </a:p>
          <a:p>
            <a:pPr marL="457200" lvl="0" rtl="0">
              <a:lnSpc>
                <a:spcPct val="115000"/>
              </a:lnSpc>
              <a:spcBef>
                <a:spcPts val="0"/>
              </a:spcBef>
              <a:buNone/>
            </a:pPr>
            <a:r>
              <a:rPr lang="en" sz="600" dirty="0"/>
              <a:t>Min, P. (1997). </a:t>
            </a:r>
            <a:r>
              <a:rPr lang="en" sz="600" i="1" dirty="0"/>
              <a:t>meahConv</a:t>
            </a:r>
            <a:r>
              <a:rPr lang="en" sz="600" dirty="0"/>
              <a:t>. Retrieved 2015, from http://www.patrickmin.com/meshconv/</a:t>
            </a:r>
          </a:p>
          <a:p>
            <a:pPr marL="457200" lvl="0" rtl="0">
              <a:lnSpc>
                <a:spcPct val="115000"/>
              </a:lnSpc>
              <a:spcBef>
                <a:spcPts val="0"/>
              </a:spcBef>
              <a:buNone/>
            </a:pPr>
            <a:r>
              <a:rPr lang="en" sz="600" dirty="0"/>
              <a:t>Page, D. L., Koschan, A. F., Sukumar, S. R., Roui-Abidi, B., &amp; Abidi, M. A. (2003). Shape Analysis Algorithm based on Information Theory. </a:t>
            </a:r>
            <a:r>
              <a:rPr lang="en" sz="600" i="1" dirty="0"/>
              <a:t>Image Processing, 2003. ICIP 2003. Proceedings. 2003 International Conference on.</a:t>
            </a:r>
            <a:r>
              <a:rPr lang="en" sz="600" dirty="0"/>
              <a:t> </a:t>
            </a:r>
            <a:r>
              <a:rPr lang="en" sz="600" i="1" dirty="0"/>
              <a:t>1</a:t>
            </a:r>
            <a:r>
              <a:rPr lang="en" sz="600" dirty="0"/>
              <a:t>, pp. I - 229-32 vol.1. IEEE.</a:t>
            </a:r>
          </a:p>
          <a:p>
            <a:pPr marL="457200" lvl="0" rtl="0">
              <a:lnSpc>
                <a:spcPct val="115000"/>
              </a:lnSpc>
              <a:spcBef>
                <a:spcPts val="0"/>
              </a:spcBef>
              <a:buNone/>
            </a:pPr>
            <a:r>
              <a:rPr lang="en" sz="600" dirty="0"/>
              <a:t>Polonsky, O., Patane, G., Biasotti, S., &amp; Gotsman, C. (2005). What's in an Image? Towards the Computation of the "Best" View of an Object. </a:t>
            </a:r>
            <a:r>
              <a:rPr lang="en" sz="600" i="1" dirty="0"/>
              <a:t>The Visual Computer</a:t>
            </a:r>
            <a:r>
              <a:rPr lang="en" sz="600" dirty="0"/>
              <a:t>, (pp. 840-847).</a:t>
            </a:r>
          </a:p>
          <a:p>
            <a:pPr marL="457200" lvl="0" rtl="0">
              <a:lnSpc>
                <a:spcPct val="115000"/>
              </a:lnSpc>
              <a:spcBef>
                <a:spcPts val="0"/>
              </a:spcBef>
              <a:buNone/>
            </a:pPr>
            <a:r>
              <a:rPr lang="en" sz="600" dirty="0"/>
              <a:t>Reinert, B., Ritschel, T., &amp; Seidel, H.-P. (2013, November). Interactive by-example design of artistic packing layouts. </a:t>
            </a:r>
            <a:r>
              <a:rPr lang="en" sz="600" i="1" dirty="0"/>
              <a:t>ACM Transactions on Graphics (TOG) - Proceedings of ACM SIGGRAPH Asia 2013, 32</a:t>
            </a:r>
            <a:r>
              <a:rPr lang="en" sz="600" dirty="0"/>
              <a:t>(6), No. 218.</a:t>
            </a:r>
          </a:p>
          <a:p>
            <a:pPr marL="457200" lvl="0" rtl="0">
              <a:lnSpc>
                <a:spcPct val="115000"/>
              </a:lnSpc>
              <a:spcBef>
                <a:spcPts val="0"/>
              </a:spcBef>
              <a:buNone/>
            </a:pPr>
            <a:r>
              <a:rPr lang="en" sz="600" dirty="0"/>
              <a:t>Rivadeneira, A. W., Gruen, D. M., Muller, M. J., &amp; Millen, D. R. (2007). Getting Our Head in the Clouds: Toward Evaluation Studies of Tagclouds. </a:t>
            </a:r>
            <a:r>
              <a:rPr lang="en" sz="600" i="1" dirty="0"/>
              <a:t>CHI 2007 Proceedings</a:t>
            </a:r>
            <a:r>
              <a:rPr lang="en" sz="600" dirty="0"/>
              <a:t>, </a:t>
            </a:r>
            <a:r>
              <a:rPr lang="en" sz="600" i="1" dirty="0"/>
              <a:t>Tags, Tagging &amp; Notetaking</a:t>
            </a:r>
            <a:r>
              <a:rPr lang="en" sz="600" dirty="0"/>
              <a:t>, pp. 995-998. San Jose, CA, USA.</a:t>
            </a:r>
          </a:p>
          <a:p>
            <a:pPr marL="457200" lvl="0" rtl="0">
              <a:lnSpc>
                <a:spcPct val="115000"/>
              </a:lnSpc>
              <a:spcBef>
                <a:spcPts val="0"/>
              </a:spcBef>
              <a:buNone/>
            </a:pPr>
            <a:r>
              <a:rPr lang="en" sz="600" dirty="0"/>
              <a:t>Vazquez, P.-P., Feixas, M., Sbert, M., &amp; Heidrich, W. (2001). Viewpoint Selection using Viewpoint Entropy. </a:t>
            </a:r>
            <a:r>
              <a:rPr lang="en" sz="600" i="1" dirty="0"/>
              <a:t>VMV '01 Proceedings of the Vision Modeling and Visualization Conference 2001</a:t>
            </a:r>
            <a:r>
              <a:rPr lang="en" sz="600" dirty="0"/>
              <a:t>, (pp. 273-280). Stuttgart, Germany.</a:t>
            </a:r>
          </a:p>
          <a:p>
            <a:pPr marL="457200" lvl="0" rtl="0">
              <a:lnSpc>
                <a:spcPct val="115000"/>
              </a:lnSpc>
              <a:spcBef>
                <a:spcPts val="0"/>
              </a:spcBef>
              <a:buNone/>
            </a:pPr>
            <a:r>
              <a:rPr lang="en" sz="600" dirty="0"/>
              <a:t>Viegas, F. B., Wattenberg, M., &amp; Feinberg, J. (2009). Participatory Visualization with Wordle. </a:t>
            </a:r>
            <a:r>
              <a:rPr lang="en" sz="600" i="1" dirty="0"/>
              <a:t>IEEE Transactions on Visualization and Computer Graphics.</a:t>
            </a:r>
            <a:r>
              <a:rPr lang="en" sz="600" dirty="0"/>
              <a:t> </a:t>
            </a:r>
            <a:r>
              <a:rPr lang="en" sz="600" i="1" dirty="0"/>
              <a:t>15</a:t>
            </a:r>
            <a:r>
              <a:rPr lang="en" sz="600" dirty="0"/>
              <a:t>, pp. 1137 - 1144. IEEE.</a:t>
            </a:r>
          </a:p>
          <a:p>
            <a:pPr marL="457200" lvl="0" rtl="0">
              <a:lnSpc>
                <a:spcPct val="115000"/>
              </a:lnSpc>
              <a:spcBef>
                <a:spcPts val="0"/>
              </a:spcBef>
              <a:buNone/>
            </a:pPr>
            <a:r>
              <a:rPr lang="en" sz="600" dirty="0"/>
              <a:t>Warehouse, 3. (2014). </a:t>
            </a:r>
            <a:r>
              <a:rPr lang="en" sz="600" i="1" dirty="0"/>
              <a:t>Homepage</a:t>
            </a:r>
            <a:r>
              <a:rPr lang="en" sz="600" dirty="0"/>
              <a:t>. (Trimble Navigation Limited) Retrieved 2016, from 3D Warehouse: https://3dwarehouse.sketchup.com/index.html</a:t>
            </a:r>
          </a:p>
          <a:p>
            <a:pPr marL="457200" lvl="0" rtl="0">
              <a:lnSpc>
                <a:spcPct val="115000"/>
              </a:lnSpc>
              <a:spcBef>
                <a:spcPts val="0"/>
              </a:spcBef>
              <a:buNone/>
            </a:pPr>
            <a:r>
              <a:rPr lang="en" sz="600" dirty="0"/>
              <a:t>Wikipedia. (n.d.). </a:t>
            </a:r>
            <a:r>
              <a:rPr lang="en" sz="600" i="1" dirty="0"/>
              <a:t>Archimedean spiral</a:t>
            </a:r>
            <a:r>
              <a:rPr lang="en" sz="600" dirty="0"/>
              <a:t>. (Wikipedia) Retrieved Augest 2006, from https://en.wikipedia.org/wiki/Archimedean_spiral</a:t>
            </a:r>
          </a:p>
          <a:p>
            <a:pPr marL="457200" lvl="0" rtl="0">
              <a:lnSpc>
                <a:spcPct val="115000"/>
              </a:lnSpc>
              <a:spcBef>
                <a:spcPts val="0"/>
              </a:spcBef>
              <a:buNone/>
            </a:pPr>
            <a:r>
              <a:rPr lang="en" sz="600" dirty="0"/>
              <a:t>Wikipedia. (n.d.). </a:t>
            </a:r>
            <a:r>
              <a:rPr lang="en" sz="600" i="1" dirty="0"/>
              <a:t>Tag cloud</a:t>
            </a:r>
            <a:r>
              <a:rPr lang="en" sz="600" dirty="0"/>
              <a:t>. Retrieved July 2016, from Wikipedia: https://en.wikipedia.org/wiki/Tag_cloud#cite_note-stateunion-24</a:t>
            </a:r>
          </a:p>
          <a:p>
            <a:pPr marL="457200" lvl="0" rtl="0">
              <a:lnSpc>
                <a:spcPct val="115000"/>
              </a:lnSpc>
              <a:spcBef>
                <a:spcPts val="0"/>
              </a:spcBef>
              <a:buNone/>
            </a:pPr>
            <a:r>
              <a:rPr lang="en" sz="600" dirty="0"/>
              <a:t>Yee, K.-P., Fisher, D., Dhamjia, R., &amp; Hearst, M. (2001). Animated Exploration of Dynamic Graphs with Radial Layout. </a:t>
            </a:r>
            <a:r>
              <a:rPr lang="en" sz="600" i="1" dirty="0"/>
              <a:t>Information Visualization, 2001. INFOVIS 2001. IEEE Symposium on</a:t>
            </a:r>
            <a:r>
              <a:rPr lang="en" sz="600" dirty="0"/>
              <a:t> (pp. 43-50). San Diego: IEEE.</a:t>
            </a:r>
          </a:p>
          <a:p>
            <a:pPr marL="457200" lvl="0" rtl="0">
              <a:lnSpc>
                <a:spcPct val="115000"/>
              </a:lnSpc>
              <a:spcBef>
                <a:spcPts val="0"/>
              </a:spcBef>
              <a:buNone/>
            </a:pPr>
            <a:r>
              <a:rPr lang="en" sz="600" dirty="0"/>
              <a:t>Yobi3D. (2016). </a:t>
            </a:r>
            <a:r>
              <a:rPr lang="en" sz="600" i="1" dirty="0"/>
              <a:t>Search result of keyword "vehicle"</a:t>
            </a:r>
            <a:r>
              <a:rPr lang="en" sz="600" dirty="0"/>
              <a:t>. Retrieved 2016, from Yobi: https://www.yobi3d.com/#!/search?q=vehicle</a:t>
            </a:r>
          </a:p>
          <a:p>
            <a:pPr marL="457200" lvl="0" rtl="0">
              <a:lnSpc>
                <a:spcPct val="115000"/>
              </a:lnSpc>
              <a:spcBef>
                <a:spcPts val="0"/>
              </a:spcBef>
              <a:buNone/>
            </a:pPr>
            <a:r>
              <a:rPr lang="en" sz="600" dirty="0"/>
              <a:t>Yu, L.-F., Yeung, S.-K., Tang, C.-K., Terzopoulos, D., Chan, T. F., &amp; Osher, S. J. (2011, July). Make it Home: Automatic Optimization of Furniture Arrangement. </a:t>
            </a:r>
            <a:r>
              <a:rPr lang="en" sz="600" i="1" dirty="0"/>
              <a:t>ACM Transactions on Graphics (TOG) - Proceedings of ACM SIGGRAPH 2011, 30</a:t>
            </a:r>
            <a:r>
              <a:rPr lang="en" sz="600" dirty="0"/>
              <a:t>(4), Article No. 86.</a:t>
            </a:r>
          </a:p>
          <a:p>
            <a:pPr marR="0" lvl="0" algn="l" rtl="0">
              <a:lnSpc>
                <a:spcPct val="150000"/>
              </a:lnSpc>
              <a:spcBef>
                <a:spcPts val="1000"/>
              </a:spcBef>
              <a:spcAft>
                <a:spcPts val="0"/>
              </a:spcAft>
              <a:buNone/>
            </a:pPr>
            <a:endParaRPr sz="600" dirty="0">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idx="4294967295"/>
          </p:nvPr>
        </p:nvSpPr>
        <p:spPr>
          <a:xfrm>
            <a:off x="773700" y="1663450"/>
            <a:ext cx="7596600" cy="761699"/>
          </a:xfrm>
          <a:prstGeom prst="rect">
            <a:avLst/>
          </a:prstGeom>
        </p:spPr>
        <p:txBody>
          <a:bodyPr lIns="91425" tIns="91425" rIns="91425" bIns="91425" anchor="ctr" anchorCtr="0">
            <a:noAutofit/>
          </a:bodyPr>
          <a:lstStyle/>
          <a:p>
            <a:pPr lvl="0" algn="ctr">
              <a:spcBef>
                <a:spcPts val="0"/>
              </a:spcBef>
              <a:buNone/>
            </a:pPr>
            <a:r>
              <a:rPr lang="en">
                <a:solidFill>
                  <a:schemeClr val="lt2"/>
                </a:solidFill>
              </a:rPr>
              <a:t>Thank you ! :)</a:t>
            </a:r>
          </a:p>
        </p:txBody>
      </p:sp>
      <p:cxnSp>
        <p:nvCxnSpPr>
          <p:cNvPr id="528" name="Shape 528"/>
          <p:cNvCxnSpPr/>
          <p:nvPr/>
        </p:nvCxnSpPr>
        <p:spPr>
          <a:xfrm>
            <a:off x="4295550" y="2693400"/>
            <a:ext cx="552900" cy="0"/>
          </a:xfrm>
          <a:prstGeom prst="straightConnector1">
            <a:avLst/>
          </a:prstGeom>
          <a:noFill/>
          <a:ln w="28575" cap="flat" cmpd="sng">
            <a:solidFill>
              <a:schemeClr val="dk1"/>
            </a:solidFill>
            <a:prstDash val="solid"/>
            <a:round/>
            <a:headEnd type="none" w="med" len="med"/>
            <a:tailEnd type="none" w="med" len="med"/>
          </a:ln>
        </p:spPr>
      </p:cxnSp>
      <p:sp>
        <p:nvSpPr>
          <p:cNvPr id="529" name="Shape 529"/>
          <p:cNvSpPr txBox="1">
            <a:spLocks noGrp="1"/>
          </p:cNvSpPr>
          <p:nvPr>
            <p:ph type="body" idx="4294967295"/>
          </p:nvPr>
        </p:nvSpPr>
        <p:spPr>
          <a:xfrm>
            <a:off x="773700" y="2961650"/>
            <a:ext cx="7596600" cy="518400"/>
          </a:xfrm>
          <a:prstGeom prst="rect">
            <a:avLst/>
          </a:prstGeom>
        </p:spPr>
        <p:txBody>
          <a:bodyPr lIns="91425" tIns="91425" rIns="91425" bIns="91425" anchor="t" anchorCtr="0">
            <a:noAutofit/>
          </a:bodyPr>
          <a:lstStyle/>
          <a:p>
            <a:pPr lvl="0" algn="ctr">
              <a:lnSpc>
                <a:spcPct val="100000"/>
              </a:lnSpc>
              <a:spcBef>
                <a:spcPts val="0"/>
              </a:spcBef>
              <a:spcAft>
                <a:spcPts val="0"/>
              </a:spcAft>
              <a:buNone/>
            </a:pPr>
            <a:r>
              <a:rPr lang="en"/>
              <a:t>Q &amp; 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a:t>An example layout of the reference interface</a:t>
            </a:r>
          </a:p>
        </p:txBody>
      </p:sp>
      <p:pic>
        <p:nvPicPr>
          <p:cNvPr id="535" name="Shape 535"/>
          <p:cNvPicPr preferRelativeResize="0"/>
          <p:nvPr/>
        </p:nvPicPr>
        <p:blipFill>
          <a:blip r:embed="rId3">
            <a:alphaModFix/>
          </a:blip>
          <a:stretch>
            <a:fillRect/>
          </a:stretch>
        </p:blipFill>
        <p:spPr>
          <a:xfrm>
            <a:off x="877250" y="771450"/>
            <a:ext cx="7389500" cy="421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304475" y="307825"/>
            <a:ext cx="4779300" cy="1418100"/>
          </a:xfrm>
          <a:prstGeom prst="rect">
            <a:avLst/>
          </a:prstGeom>
        </p:spPr>
        <p:txBody>
          <a:bodyPr lIns="91425" tIns="91425" rIns="91425" bIns="91425" anchor="t" anchorCtr="0">
            <a:noAutofit/>
          </a:bodyPr>
          <a:lstStyle/>
          <a:p>
            <a:pPr lvl="0" rtl="0">
              <a:spcBef>
                <a:spcPts val="0"/>
              </a:spcBef>
              <a:buNone/>
            </a:pPr>
            <a:r>
              <a:rPr lang="en" sz="2800" dirty="0"/>
              <a:t>Background and Motivation</a:t>
            </a:r>
          </a:p>
        </p:txBody>
      </p:sp>
      <p:sp>
        <p:nvSpPr>
          <p:cNvPr id="262" name="Shape 262"/>
          <p:cNvSpPr txBox="1">
            <a:spLocks noGrp="1"/>
          </p:cNvSpPr>
          <p:nvPr>
            <p:ph type="body" idx="1"/>
          </p:nvPr>
        </p:nvSpPr>
        <p:spPr>
          <a:xfrm>
            <a:off x="45075" y="1314349"/>
            <a:ext cx="5083775" cy="3013800"/>
          </a:xfrm>
          <a:prstGeom prst="rect">
            <a:avLst/>
          </a:prstGeom>
        </p:spPr>
        <p:txBody>
          <a:bodyPr lIns="91425" tIns="91425" rIns="91425" bIns="91425" anchor="t" anchorCtr="0">
            <a:noAutofit/>
          </a:bodyPr>
          <a:lstStyle/>
          <a:p>
            <a:pPr marL="514350" lvl="0" indent="-285750" rtl="0">
              <a:spcBef>
                <a:spcPts val="0"/>
              </a:spcBef>
              <a:buFont typeface="Arial" panose="020B0604020202020204" pitchFamily="34" charset="0"/>
              <a:buChar char="•"/>
            </a:pPr>
            <a:r>
              <a:rPr lang="en" dirty="0"/>
              <a:t>“Find” rather than “Create”</a:t>
            </a:r>
          </a:p>
          <a:p>
            <a:pPr marL="514350" lvl="0" indent="-285750" rtl="0">
              <a:spcBef>
                <a:spcPts val="0"/>
              </a:spcBef>
              <a:buFont typeface="Arial" panose="020B0604020202020204" pitchFamily="34" charset="0"/>
              <a:buChar char="•"/>
            </a:pPr>
            <a:r>
              <a:rPr lang="en" dirty="0"/>
              <a:t>Browsing &amp; searching 3D object datasets approaches</a:t>
            </a:r>
          </a:p>
          <a:p>
            <a:pPr marL="914400" lvl="1" indent="-228600" rtl="0">
              <a:spcBef>
                <a:spcPts val="0"/>
              </a:spcBef>
              <a:buFont typeface="Arial" panose="020B0604020202020204" pitchFamily="34" charset="0"/>
              <a:buChar char="•"/>
            </a:pPr>
            <a:r>
              <a:rPr lang="en" dirty="0"/>
              <a:t>Academic: Shape-based search engine for 3D models</a:t>
            </a:r>
          </a:p>
          <a:p>
            <a:pPr marL="914400" lvl="1" indent="-228600" rtl="0">
              <a:spcBef>
                <a:spcPts val="0"/>
              </a:spcBef>
              <a:buFont typeface="Arial" panose="020B0604020202020204" pitchFamily="34" charset="0"/>
              <a:buChar char="•"/>
            </a:pPr>
            <a:r>
              <a:rPr lang="en" dirty="0"/>
              <a:t>Commercial: online browsing, game engine assets, etc. </a:t>
            </a:r>
          </a:p>
          <a:p>
            <a:pPr lvl="0" rtl="0">
              <a:spcBef>
                <a:spcPts val="0"/>
              </a:spcBef>
              <a:buNone/>
            </a:pPr>
            <a:endParaRPr dirty="0"/>
          </a:p>
        </p:txBody>
      </p:sp>
      <p:pic>
        <p:nvPicPr>
          <p:cNvPr id="263" name="Shape 263"/>
          <p:cNvPicPr preferRelativeResize="0"/>
          <p:nvPr/>
        </p:nvPicPr>
        <p:blipFill>
          <a:blip r:embed="rId3">
            <a:alphaModFix/>
          </a:blip>
          <a:stretch>
            <a:fillRect/>
          </a:stretch>
        </p:blipFill>
        <p:spPr>
          <a:xfrm>
            <a:off x="5269965" y="2821249"/>
            <a:ext cx="3364671" cy="1829543"/>
          </a:xfrm>
          <a:prstGeom prst="rect">
            <a:avLst/>
          </a:prstGeom>
          <a:noFill/>
          <a:ln>
            <a:noFill/>
          </a:ln>
        </p:spPr>
      </p:pic>
      <p:pic>
        <p:nvPicPr>
          <p:cNvPr id="264" name="Shape 264"/>
          <p:cNvPicPr preferRelativeResize="0"/>
          <p:nvPr/>
        </p:nvPicPr>
        <p:blipFill rotWithShape="1">
          <a:blip r:embed="rId4">
            <a:alphaModFix/>
          </a:blip>
          <a:srcRect l="2077" t="1608" r="1890" b="3274"/>
          <a:stretch/>
        </p:blipFill>
        <p:spPr>
          <a:xfrm>
            <a:off x="5269965" y="268224"/>
            <a:ext cx="3313203" cy="2366574"/>
          </a:xfrm>
          <a:prstGeom prst="rect">
            <a:avLst/>
          </a:prstGeom>
          <a:noFill/>
          <a:ln>
            <a:noFill/>
          </a:ln>
        </p:spPr>
      </p:pic>
      <p:sp>
        <p:nvSpPr>
          <p:cNvPr id="265" name="Shape 265"/>
          <p:cNvSpPr txBox="1"/>
          <p:nvPr/>
        </p:nvSpPr>
        <p:spPr>
          <a:xfrm>
            <a:off x="45075" y="4494000"/>
            <a:ext cx="8487900" cy="649500"/>
          </a:xfrm>
          <a:prstGeom prst="rect">
            <a:avLst/>
          </a:prstGeom>
          <a:noFill/>
          <a:ln>
            <a:noFill/>
          </a:ln>
        </p:spPr>
        <p:txBody>
          <a:bodyPr lIns="91425" tIns="91425" rIns="91425" bIns="91425" anchor="t" anchorCtr="0">
            <a:noAutofit/>
          </a:bodyPr>
          <a:lstStyle/>
          <a:p>
            <a:pPr lvl="0" rtl="0">
              <a:spcBef>
                <a:spcPts val="0"/>
              </a:spcBef>
              <a:buNone/>
            </a:pPr>
            <a:r>
              <a:rPr lang="en" sz="900" dirty="0">
                <a:solidFill>
                  <a:srgbClr val="999999"/>
                </a:solidFill>
              </a:rPr>
              <a:t>Image resource: </a:t>
            </a:r>
          </a:p>
          <a:p>
            <a:pPr lvl="0" rtl="0">
              <a:spcBef>
                <a:spcPts val="0"/>
              </a:spcBef>
              <a:buNone/>
            </a:pPr>
            <a:r>
              <a:rPr lang="en" sz="900" u="sng" dirty="0">
                <a:solidFill>
                  <a:schemeClr val="hlink"/>
                </a:solidFill>
                <a:hlinkClick r:id="rId5"/>
              </a:rPr>
              <a:t>https://www.yobi3d.com/#!/search?q=vehicle</a:t>
            </a:r>
          </a:p>
          <a:p>
            <a:pPr lvl="0" rtl="0">
              <a:spcBef>
                <a:spcPts val="0"/>
              </a:spcBef>
              <a:buNone/>
            </a:pPr>
            <a:r>
              <a:rPr lang="en" sz="900" dirty="0">
                <a:solidFill>
                  <a:srgbClr val="999999"/>
                </a:solidFill>
              </a:rPr>
              <a:t>T. Funkhouser et al., "A Search Engine for 3D Models," ACM Transactions on Graphics (TOG), vol. 22, no. 1, pp. 83-105, January 2003.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Research Questions</a:t>
            </a:r>
          </a:p>
        </p:txBody>
      </p:sp>
      <p:sp>
        <p:nvSpPr>
          <p:cNvPr id="271" name="Shape 271"/>
          <p:cNvSpPr txBox="1">
            <a:spLocks noGrp="1"/>
          </p:cNvSpPr>
          <p:nvPr>
            <p:ph type="body" idx="1"/>
          </p:nvPr>
        </p:nvSpPr>
        <p:spPr>
          <a:xfrm>
            <a:off x="471900" y="1919075"/>
            <a:ext cx="8222100" cy="3141300"/>
          </a:xfrm>
          <a:prstGeom prst="rect">
            <a:avLst/>
          </a:prstGeom>
        </p:spPr>
        <p:txBody>
          <a:bodyPr lIns="91425" tIns="91425" rIns="91425" bIns="91425" anchor="t" anchorCtr="0">
            <a:noAutofit/>
          </a:bodyPr>
          <a:lstStyle/>
          <a:p>
            <a:pPr lvl="0">
              <a:spcBef>
                <a:spcPts val="0"/>
              </a:spcBef>
              <a:buNone/>
            </a:pPr>
            <a:r>
              <a:rPr lang="en"/>
              <a:t>How to better organize a set of 3D objects for comparison and recognition?</a:t>
            </a:r>
          </a:p>
          <a:p>
            <a:pPr marL="457200" lvl="0" indent="-317500" rtl="0">
              <a:lnSpc>
                <a:spcPct val="200000"/>
              </a:lnSpc>
              <a:spcBef>
                <a:spcPts val="0"/>
              </a:spcBef>
              <a:buSzPct val="100000"/>
              <a:buChar char="●"/>
            </a:pPr>
            <a:r>
              <a:rPr lang="en" sz="1400"/>
              <a:t>How to best organize the collection of 3D objects within limited screen space?</a:t>
            </a:r>
          </a:p>
          <a:p>
            <a:pPr marL="457200" lvl="0" indent="-317500" rtl="0">
              <a:lnSpc>
                <a:spcPct val="200000"/>
              </a:lnSpc>
              <a:spcBef>
                <a:spcPts val="0"/>
              </a:spcBef>
              <a:buSzPct val="100000"/>
              <a:buChar char="●"/>
            </a:pPr>
            <a:r>
              <a:rPr lang="en" sz="1400"/>
              <a:t>What features should be chosen to give weight to the importance of objects &amp; form patterns?</a:t>
            </a:r>
          </a:p>
          <a:p>
            <a:pPr marL="457200" lvl="0" indent="-317500" rtl="0">
              <a:lnSpc>
                <a:spcPct val="200000"/>
              </a:lnSpc>
              <a:spcBef>
                <a:spcPts val="0"/>
              </a:spcBef>
              <a:buSzPct val="100000"/>
              <a:buChar char="●"/>
            </a:pPr>
            <a:r>
              <a:rPr lang="en" sz="1400"/>
              <a:t>How to maximize the valid information for 3D objects?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p:cNvPicPr preferRelativeResize="0"/>
          <p:nvPr/>
        </p:nvPicPr>
        <p:blipFill rotWithShape="1">
          <a:blip r:embed="rId3">
            <a:alphaModFix/>
          </a:blip>
          <a:srcRect l="2660" r="2669"/>
          <a:stretch/>
        </p:blipFill>
        <p:spPr>
          <a:xfrm>
            <a:off x="3671633" y="509848"/>
            <a:ext cx="4508091" cy="4029152"/>
          </a:xfrm>
          <a:prstGeom prst="rect">
            <a:avLst/>
          </a:prstGeom>
          <a:noFill/>
          <a:ln>
            <a:noFill/>
          </a:ln>
        </p:spPr>
      </p:pic>
      <p:sp>
        <p:nvSpPr>
          <p:cNvPr id="277" name="Shape 277"/>
          <p:cNvSpPr txBox="1">
            <a:spLocks noGrp="1"/>
          </p:cNvSpPr>
          <p:nvPr>
            <p:ph type="title"/>
          </p:nvPr>
        </p:nvSpPr>
        <p:spPr>
          <a:xfrm>
            <a:off x="321825" y="694100"/>
            <a:ext cx="2143800" cy="3149400"/>
          </a:xfrm>
          <a:prstGeom prst="rect">
            <a:avLst/>
          </a:prstGeom>
        </p:spPr>
        <p:txBody>
          <a:bodyPr lIns="91425" tIns="91425" rIns="91425" bIns="91425" anchor="t" anchorCtr="0">
            <a:noAutofit/>
          </a:bodyPr>
          <a:lstStyle/>
          <a:p>
            <a:pPr lvl="0" rtl="0">
              <a:spcBef>
                <a:spcPts val="0"/>
              </a:spcBef>
              <a:buNone/>
            </a:pPr>
            <a:r>
              <a:rPr lang="en"/>
              <a:t>Tag Clouds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21824" y="694100"/>
            <a:ext cx="3889957" cy="3149400"/>
          </a:xfrm>
          <a:prstGeom prst="rect">
            <a:avLst/>
          </a:prstGeom>
        </p:spPr>
        <p:txBody>
          <a:bodyPr lIns="91425" tIns="91425" rIns="91425" bIns="91425" anchor="t" anchorCtr="0">
            <a:noAutofit/>
          </a:bodyPr>
          <a:lstStyle/>
          <a:p>
            <a:pPr lvl="0" rtl="0">
              <a:spcBef>
                <a:spcPts val="0"/>
              </a:spcBef>
              <a:buNone/>
            </a:pPr>
            <a:r>
              <a:rPr lang="en" dirty="0"/>
              <a:t>3D Model Applications</a:t>
            </a:r>
          </a:p>
        </p:txBody>
      </p:sp>
      <p:pic>
        <p:nvPicPr>
          <p:cNvPr id="283" name="Shape 283"/>
          <p:cNvPicPr preferRelativeResize="0"/>
          <p:nvPr/>
        </p:nvPicPr>
        <p:blipFill>
          <a:blip r:embed="rId3">
            <a:alphaModFix/>
          </a:blip>
          <a:stretch>
            <a:fillRect/>
          </a:stretch>
        </p:blipFill>
        <p:spPr>
          <a:xfrm>
            <a:off x="820075" y="1529239"/>
            <a:ext cx="3985075" cy="2873825"/>
          </a:xfrm>
          <a:prstGeom prst="rect">
            <a:avLst/>
          </a:prstGeom>
          <a:noFill/>
          <a:ln>
            <a:noFill/>
          </a:ln>
        </p:spPr>
      </p:pic>
      <p:pic>
        <p:nvPicPr>
          <p:cNvPr id="284" name="Shape 284"/>
          <p:cNvPicPr preferRelativeResize="0"/>
          <p:nvPr/>
        </p:nvPicPr>
        <p:blipFill>
          <a:blip r:embed="rId4">
            <a:alphaModFix/>
          </a:blip>
          <a:stretch>
            <a:fillRect/>
          </a:stretch>
        </p:blipFill>
        <p:spPr>
          <a:xfrm>
            <a:off x="5274930" y="1431264"/>
            <a:ext cx="3140933" cy="30697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21825" y="694100"/>
            <a:ext cx="2648590" cy="3149400"/>
          </a:xfrm>
          <a:prstGeom prst="rect">
            <a:avLst/>
          </a:prstGeom>
        </p:spPr>
        <p:txBody>
          <a:bodyPr lIns="91425" tIns="91425" rIns="91425" bIns="91425" anchor="t" anchorCtr="0">
            <a:noAutofit/>
          </a:bodyPr>
          <a:lstStyle/>
          <a:p>
            <a:pPr lvl="0" rtl="0">
              <a:spcBef>
                <a:spcPts val="0"/>
              </a:spcBef>
              <a:buNone/>
            </a:pPr>
            <a:r>
              <a:rPr lang="en" dirty="0"/>
              <a:t>Canonical Views</a:t>
            </a:r>
          </a:p>
        </p:txBody>
      </p:sp>
      <p:grpSp>
        <p:nvGrpSpPr>
          <p:cNvPr id="290" name="Shape 290"/>
          <p:cNvGrpSpPr/>
          <p:nvPr/>
        </p:nvGrpSpPr>
        <p:grpSpPr>
          <a:xfrm>
            <a:off x="2094808" y="568462"/>
            <a:ext cx="6805352" cy="4432563"/>
            <a:chOff x="3861008" y="673187"/>
            <a:chExt cx="6805352" cy="4432563"/>
          </a:xfrm>
        </p:grpSpPr>
        <p:pic>
          <p:nvPicPr>
            <p:cNvPr id="291" name="Shape 291"/>
            <p:cNvPicPr preferRelativeResize="0"/>
            <p:nvPr/>
          </p:nvPicPr>
          <p:blipFill>
            <a:blip r:embed="rId3">
              <a:alphaModFix/>
            </a:blip>
            <a:stretch>
              <a:fillRect/>
            </a:stretch>
          </p:blipFill>
          <p:spPr>
            <a:xfrm>
              <a:off x="4686475" y="673187"/>
              <a:ext cx="5487991" cy="3400674"/>
            </a:xfrm>
            <a:prstGeom prst="rect">
              <a:avLst/>
            </a:prstGeom>
            <a:noFill/>
            <a:ln>
              <a:noFill/>
            </a:ln>
          </p:spPr>
        </p:pic>
        <p:sp>
          <p:nvSpPr>
            <p:cNvPr id="292" name="Shape 292"/>
            <p:cNvSpPr txBox="1"/>
            <p:nvPr/>
          </p:nvSpPr>
          <p:spPr>
            <a:xfrm>
              <a:off x="3861008" y="4289750"/>
              <a:ext cx="6805352" cy="816000"/>
            </a:xfrm>
            <a:prstGeom prst="rect">
              <a:avLst/>
            </a:prstGeom>
            <a:noFill/>
            <a:ln>
              <a:noFill/>
            </a:ln>
          </p:spPr>
          <p:txBody>
            <a:bodyPr lIns="91425" tIns="91425" rIns="91425" bIns="91425" anchor="t" anchorCtr="0">
              <a:noAutofit/>
            </a:bodyPr>
            <a:lstStyle/>
            <a:p>
              <a:pPr lvl="0" algn="ctr" rtl="0">
                <a:spcBef>
                  <a:spcPts val="0"/>
                </a:spcBef>
                <a:buNone/>
              </a:pPr>
              <a:r>
                <a:rPr lang="en" sz="1100" dirty="0">
                  <a:solidFill>
                    <a:srgbClr val="666666"/>
                  </a:solidFill>
                </a:rPr>
                <a:t>Four top-ranking views among candidate views generated by algorithms (a) to (f):                                surface area entropy, ratio of visible area, curvature entropy, silhouette length, and silhouette entropy [10].</a:t>
              </a:r>
            </a:p>
          </p:txBody>
        </p:sp>
      </p:gr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3979</Words>
  <Application>Microsoft Office PowerPoint</Application>
  <PresentationFormat>On-screen Show (16:9)</PresentationFormat>
  <Paragraphs>291</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Roboto</vt:lpstr>
      <vt:lpstr>Times New Roman</vt:lpstr>
      <vt:lpstr>material</vt:lpstr>
      <vt:lpstr>3D Object Clouds: Viewing Virtual Objects in Interactive Clouds on Mobile Devices</vt:lpstr>
      <vt:lpstr>Outlines</vt:lpstr>
      <vt:lpstr>Introduction</vt:lpstr>
      <vt:lpstr>Create your virtual home</vt:lpstr>
      <vt:lpstr>Background and Motivation</vt:lpstr>
      <vt:lpstr>Research Questions</vt:lpstr>
      <vt:lpstr>Tag Clouds</vt:lpstr>
      <vt:lpstr>3D Model Applications</vt:lpstr>
      <vt:lpstr>Canonical Views</vt:lpstr>
      <vt:lpstr>Research Questions and Objectives</vt:lpstr>
      <vt:lpstr>Our Approach: Viewing 3D Objects in Interactive Clouds on Mobile Devices </vt:lpstr>
      <vt:lpstr>System Interface</vt:lpstr>
      <vt:lpstr>Object Similarity</vt:lpstr>
      <vt:lpstr>Canonical Views</vt:lpstr>
      <vt:lpstr>Packing Layout Design</vt:lpstr>
      <vt:lpstr>Vary Sizes and Colors</vt:lpstr>
      <vt:lpstr>Staggered Animation</vt:lpstr>
      <vt:lpstr>Additional Features</vt:lpstr>
      <vt:lpstr>User Study </vt:lpstr>
      <vt:lpstr>User Study 1</vt:lpstr>
      <vt:lpstr>Study Design</vt:lpstr>
      <vt:lpstr>Study Factors</vt:lpstr>
      <vt:lpstr>General Procedure</vt:lpstr>
      <vt:lpstr>Task Arrangement</vt:lpstr>
      <vt:lpstr>Study Results</vt:lpstr>
      <vt:lpstr>Overview</vt:lpstr>
      <vt:lpstr>Task Finishing Time</vt:lpstr>
      <vt:lpstr>Number of Wrong Choices</vt:lpstr>
      <vt:lpstr>Level of Confidence</vt:lpstr>
      <vt:lpstr>Questionnaire</vt:lpstr>
      <vt:lpstr>Questionnaire</vt:lpstr>
      <vt:lpstr>Interview</vt:lpstr>
      <vt:lpstr>User Study 2</vt:lpstr>
      <vt:lpstr>Study Design</vt:lpstr>
      <vt:lpstr>Animation Difference</vt:lpstr>
      <vt:lpstr>Task Arrangement</vt:lpstr>
      <vt:lpstr>Study Result</vt:lpstr>
      <vt:lpstr>Conclusions &amp; Discussions</vt:lpstr>
      <vt:lpstr>Contributions</vt:lpstr>
      <vt:lpstr>Limitations &amp; Future Works</vt:lpstr>
      <vt:lpstr>References</vt:lpstr>
      <vt:lpstr>Thank you ! :)</vt:lpstr>
      <vt:lpstr>An example layout of the reference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Object Clouds: Viewing Virtual Objects in Interactive Clouds on Mobile Devices</dc:title>
  <dc:creator>sbrooks</dc:creator>
  <cp:lastModifiedBy>sbrooks</cp:lastModifiedBy>
  <cp:revision>4</cp:revision>
  <dcterms:modified xsi:type="dcterms:W3CDTF">2016-12-06T20:01:03Z</dcterms:modified>
</cp:coreProperties>
</file>